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5" r:id="rId3"/>
    <p:sldId id="501" r:id="rId4"/>
    <p:sldId id="464" r:id="rId5"/>
    <p:sldId id="474" r:id="rId6"/>
    <p:sldId id="473" r:id="rId7"/>
    <p:sldId id="475" r:id="rId8"/>
    <p:sldId id="502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8" r:id="rId31"/>
    <p:sldId id="499" r:id="rId32"/>
    <p:sldId id="500" r:id="rId33"/>
    <p:sldId id="445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41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145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2FF21-B0DC-40DD-B4DD-3F4B3D69D4AD}" type="datetimeFigureOut">
              <a:rPr lang="it-IT" smtClean="0"/>
              <a:t>12/01/2017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80447-C8BF-4885-9A63-98EC49FCCA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58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80447-C8BF-4885-9A63-98EC49FCCAC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8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6" descr="balken_01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963" y="0"/>
            <a:ext cx="1189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8" descr="strich_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8" y="990600"/>
            <a:ext cx="72834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" y="474663"/>
            <a:ext cx="2143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51550"/>
            <a:ext cx="733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6" name="Rectangle 10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051675" cy="128428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noProof="0" dirty="0" smtClean="0"/>
          </a:p>
        </p:txBody>
      </p:sp>
      <p:sp>
        <p:nvSpPr>
          <p:cNvPr id="544777" name="Rectangle 10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0725" y="4114800"/>
            <a:ext cx="7051675" cy="12922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275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B193D-8D2D-430A-A687-F7A764748B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77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B193D-8D2D-430A-A687-F7A764748B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38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663" y="1219200"/>
            <a:ext cx="3602037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219200"/>
            <a:ext cx="3603625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B193D-8D2D-430A-A687-F7A764748B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85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B193D-8D2D-430A-A687-F7A764748B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65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B193D-8D2D-430A-A687-F7A764748B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9288" y="3159125"/>
            <a:ext cx="803275" cy="825500"/>
          </a:xfrm>
          <a:prstGeom prst="rect">
            <a:avLst/>
          </a:prstGeom>
          <a:solidFill>
            <a:srgbClr val="DC6B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Aft>
                <a:spcPct val="60000"/>
              </a:spcAft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895475" y="3159125"/>
            <a:ext cx="804863" cy="825500"/>
          </a:xfrm>
          <a:prstGeom prst="rect">
            <a:avLst/>
          </a:prstGeom>
          <a:solidFill>
            <a:srgbClr val="ED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Aft>
                <a:spcPct val="60000"/>
              </a:spcAft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33738" y="3159125"/>
            <a:ext cx="804862" cy="825500"/>
          </a:xfrm>
          <a:prstGeom prst="rect">
            <a:avLst/>
          </a:prstGeom>
          <a:solidFill>
            <a:srgbClr val="F1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Aft>
                <a:spcPct val="60000"/>
              </a:spcAft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54538" y="3159125"/>
            <a:ext cx="803275" cy="825500"/>
          </a:xfrm>
          <a:prstGeom prst="rect">
            <a:avLst/>
          </a:prstGeom>
          <a:solidFill>
            <a:srgbClr val="509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Aft>
                <a:spcPct val="60000"/>
              </a:spcAft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902325" y="3159125"/>
            <a:ext cx="804863" cy="825500"/>
          </a:xfrm>
          <a:prstGeom prst="rect">
            <a:avLst/>
          </a:prstGeom>
          <a:solidFill>
            <a:srgbClr val="86C8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Aft>
                <a:spcPct val="60000"/>
              </a:spcAft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219950" y="3159125"/>
            <a:ext cx="804863" cy="825500"/>
          </a:xfrm>
          <a:prstGeom prst="rect">
            <a:avLst/>
          </a:prstGeom>
          <a:solidFill>
            <a:srgbClr val="B7B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Aft>
                <a:spcPct val="60000"/>
              </a:spcAft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8663" y="533400"/>
            <a:ext cx="7358062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7B193D-8D2D-430A-A687-F7A764748B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17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B193D-8D2D-430A-A687-F7A764748B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77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B193D-8D2D-430A-A687-F7A764748B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44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balken_01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413" y="0"/>
            <a:ext cx="76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219200"/>
            <a:ext cx="7358062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28663" y="533400"/>
            <a:ext cx="73580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3263" y="6403975"/>
            <a:ext cx="36004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 sz="800" b="0">
                <a:solidFill>
                  <a:schemeClr val="tx1"/>
                </a:solidFill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5437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25" y="6400800"/>
            <a:ext cx="609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Aft>
                <a:spcPct val="0"/>
              </a:spcAft>
              <a:defRPr sz="800" b="0">
                <a:solidFill>
                  <a:schemeClr val="tx1"/>
                </a:solidFill>
                <a:cs typeface="+mn-cs"/>
              </a:defRPr>
            </a:lvl1pPr>
          </a:lstStyle>
          <a:p>
            <a:fld id="{D87B193D-8D2D-430A-A687-F7A764748B70}" type="slidenum">
              <a:rPr lang="it-IT" smtClean="0"/>
              <a:t>‹#›</a:t>
            </a:fld>
            <a:endParaRPr lang="it-IT"/>
          </a:p>
        </p:txBody>
      </p:sp>
      <p:pic>
        <p:nvPicPr>
          <p:cNvPr id="1031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" y="6273800"/>
            <a:ext cx="13192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6000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288925" indent="-287338" algn="l" rtl="0" eaLnBrk="1" fontAlgn="base" hangingPunct="1">
        <a:spcBef>
          <a:spcPct val="20000"/>
        </a:spcBef>
        <a:spcAft>
          <a:spcPct val="60000"/>
        </a:spcAft>
        <a:buClr>
          <a:srgbClr val="E67015"/>
        </a:buClr>
        <a:buSzPct val="100000"/>
        <a:buFont typeface="Wingdings" pitchFamily="2" charset="2"/>
        <a:buChar char="l"/>
        <a:defRPr sz="2000" b="1">
          <a:solidFill>
            <a:srgbClr val="000000"/>
          </a:solidFill>
          <a:latin typeface="+mn-lt"/>
        </a:defRPr>
      </a:lvl2pPr>
      <a:lvl3pPr marL="571500" indent="-280988" algn="l" rtl="0" eaLnBrk="1" fontAlgn="base" hangingPunct="1">
        <a:spcBef>
          <a:spcPct val="0"/>
        </a:spcBef>
        <a:spcAft>
          <a:spcPct val="60000"/>
        </a:spcAft>
        <a:buClr>
          <a:srgbClr val="E67015"/>
        </a:buClr>
        <a:buSzPct val="100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3pPr>
      <a:lvl4pPr marL="857250" indent="-284163" algn="l" rtl="0" eaLnBrk="1" fontAlgn="base" hangingPunct="1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4pPr>
      <a:lvl5pPr marL="1146175" indent="-287338" algn="l" rtl="0" eaLnBrk="1" fontAlgn="base" hangingPunct="1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5pPr>
      <a:lvl6pPr marL="1603375" indent="-287338" algn="l" rtl="0" eaLnBrk="1" fontAlgn="base" hangingPunct="1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6pPr>
      <a:lvl7pPr marL="2060575" indent="-287338" algn="l" rtl="0" eaLnBrk="1" fontAlgn="base" hangingPunct="1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7pPr>
      <a:lvl8pPr marL="2517775" indent="-287338" algn="l" rtl="0" eaLnBrk="1" fontAlgn="base" hangingPunct="1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8pPr>
      <a:lvl9pPr marL="2974975" indent="-287338" algn="l" rtl="0" eaLnBrk="1" fontAlgn="base" hangingPunct="1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30474" y="1412776"/>
            <a:ext cx="6505822" cy="1655440"/>
          </a:xfrm>
        </p:spPr>
        <p:txBody>
          <a:bodyPr/>
          <a:lstStyle/>
          <a:p>
            <a:pPr algn="ctr"/>
            <a:r>
              <a:rPr lang="it-IT" dirty="0" smtClean="0"/>
              <a:t>Zenith35/ Pro </a:t>
            </a:r>
            <a:br>
              <a:rPr lang="it-IT" dirty="0" smtClean="0"/>
            </a:br>
            <a:r>
              <a:rPr lang="it-IT" dirty="0" smtClean="0"/>
              <a:t>«</a:t>
            </a:r>
            <a:r>
              <a:rPr lang="it-IT" sz="2800" dirty="0" smtClean="0"/>
              <a:t>TAG SINGLE MODE»</a:t>
            </a:r>
            <a:endParaRPr lang="it-IT" sz="2800" dirty="0"/>
          </a:p>
        </p:txBody>
      </p:sp>
      <p:pic>
        <p:nvPicPr>
          <p:cNvPr id="4" name="Picture 2" descr="\\AHERSRVFIS04\AHERPROJSuE$\THEO\GeoMax\02 - GNSS\Projects\Zenith35 Pro\Promotion\Image Library\Product Images\Low Res\Zenith35_20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0103" y="3501008"/>
            <a:ext cx="2849326" cy="31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r>
              <a:rPr lang="it-IT" dirty="0" smtClean="0"/>
              <a:t> – Local </a:t>
            </a:r>
            <a:r>
              <a:rPr lang="it-IT" dirty="0" err="1" smtClean="0"/>
              <a:t>conditions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smtClean="0"/>
              <a:t>The </a:t>
            </a:r>
            <a:r>
              <a:rPr lang="it-IT" kern="0" dirty="0" err="1" smtClean="0"/>
              <a:t>compass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sensible</a:t>
            </a:r>
            <a:r>
              <a:rPr lang="it-IT" kern="0" dirty="0" smtClean="0"/>
              <a:t> to </a:t>
            </a:r>
            <a:r>
              <a:rPr lang="it-IT" kern="0" dirty="0" err="1" smtClean="0"/>
              <a:t>magnetic</a:t>
            </a:r>
            <a:r>
              <a:rPr lang="it-IT" kern="0" dirty="0" smtClean="0"/>
              <a:t> </a:t>
            </a:r>
            <a:r>
              <a:rPr lang="it-IT" kern="0" dirty="0" err="1" smtClean="0"/>
              <a:t>fields</a:t>
            </a:r>
            <a:r>
              <a:rPr lang="it-IT" kern="0" dirty="0" smtClean="0"/>
              <a:t>, </a:t>
            </a:r>
            <a:r>
              <a:rPr lang="it-IT" kern="0" dirty="0" err="1" smtClean="0"/>
              <a:t>such</a:t>
            </a:r>
            <a:r>
              <a:rPr lang="it-IT" kern="0" dirty="0" smtClean="0"/>
              <a:t> </a:t>
            </a:r>
            <a:r>
              <a:rPr lang="it-IT" kern="0" dirty="0" err="1" smtClean="0"/>
              <a:t>as</a:t>
            </a:r>
            <a:endParaRPr lang="it-IT" kern="0" dirty="0" smtClean="0"/>
          </a:p>
          <a:p>
            <a:pPr lvl="4"/>
            <a:r>
              <a:rPr lang="it-IT" b="1" kern="0" dirty="0" smtClean="0"/>
              <a:t>Local </a:t>
            </a:r>
            <a:r>
              <a:rPr lang="it-IT" b="1" kern="0" dirty="0" err="1" smtClean="0"/>
              <a:t>earth’s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magnetic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field</a:t>
            </a:r>
            <a:endParaRPr lang="it-IT" b="1" kern="0" dirty="0" smtClean="0"/>
          </a:p>
          <a:p>
            <a:pPr lvl="4"/>
            <a:r>
              <a:rPr lang="it-IT" b="1" kern="0" dirty="0" err="1" smtClean="0"/>
              <a:t>Cars</a:t>
            </a:r>
            <a:endParaRPr lang="it-IT" b="1" kern="0" dirty="0" smtClean="0"/>
          </a:p>
          <a:p>
            <a:pPr lvl="4"/>
            <a:r>
              <a:rPr lang="it-IT" b="1" kern="0" dirty="0" err="1" smtClean="0"/>
              <a:t>Powerlines</a:t>
            </a:r>
            <a:endParaRPr lang="it-IT" b="1" kern="0" dirty="0" smtClean="0"/>
          </a:p>
          <a:p>
            <a:pPr lvl="4"/>
            <a:r>
              <a:rPr lang="it-IT" b="1" kern="0" dirty="0" err="1" smtClean="0"/>
              <a:t>Generators</a:t>
            </a:r>
            <a:endParaRPr lang="it-IT" b="1" kern="0" dirty="0" smtClean="0"/>
          </a:p>
          <a:p>
            <a:pPr lvl="4"/>
            <a:r>
              <a:rPr lang="it-IT" b="1" kern="0" dirty="0" smtClean="0"/>
              <a:t>Steel </a:t>
            </a:r>
            <a:r>
              <a:rPr lang="it-IT" b="1" kern="0" dirty="0" err="1" smtClean="0"/>
              <a:t>reinforced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buildings</a:t>
            </a:r>
            <a:endParaRPr lang="it-IT" b="1" kern="0" dirty="0" smtClean="0"/>
          </a:p>
          <a:p>
            <a:pPr lvl="4"/>
            <a:endParaRPr lang="it-IT" b="1" kern="0" dirty="0" smtClean="0"/>
          </a:p>
          <a:p>
            <a:pPr marL="858837" lvl="4" indent="0">
              <a:buNone/>
            </a:pPr>
            <a:endParaRPr lang="it-IT" b="1" kern="0" dirty="0"/>
          </a:p>
          <a:p>
            <a:pPr marL="858837" lvl="4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Choose a location where the possible interferences are minimum</a:t>
            </a:r>
          </a:p>
          <a:p>
            <a:pPr marL="858837" lvl="4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Calibration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of the compass is required to “fit” the local earth’s magnetic field, conditions, surroundings and environment. </a:t>
            </a:r>
            <a:b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The calibration must be done before 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starting the measurement campaign</a:t>
            </a:r>
            <a:endParaRPr lang="it-IT" b="1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sp>
        <p:nvSpPr>
          <p:cNvPr id="3" name="Down Arrow 2"/>
          <p:cNvSpPr/>
          <p:nvPr/>
        </p:nvSpPr>
        <p:spPr bwMode="auto">
          <a:xfrm>
            <a:off x="4211960" y="3795369"/>
            <a:ext cx="648072" cy="36004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r>
              <a:rPr lang="it-IT" dirty="0" smtClean="0"/>
              <a:t> – </a:t>
            </a:r>
            <a:r>
              <a:rPr lang="it-IT" dirty="0" smtClean="0"/>
              <a:t>X-PAD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smtClean="0"/>
              <a:t>To start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routine open the </a:t>
            </a:r>
            <a:r>
              <a:rPr lang="it-IT" kern="0" dirty="0" smtClean="0"/>
              <a:t>X-PAD </a:t>
            </a:r>
            <a:r>
              <a:rPr lang="it-IT" kern="0" dirty="0" err="1" smtClean="0"/>
              <a:t>instrument</a:t>
            </a:r>
            <a:r>
              <a:rPr lang="it-IT" kern="0" dirty="0" smtClean="0"/>
              <a:t> </a:t>
            </a:r>
            <a:r>
              <a:rPr lang="it-IT" kern="0" dirty="0" err="1" smtClean="0"/>
              <a:t>settings</a:t>
            </a:r>
            <a:endParaRPr lang="it-IT" kern="0" dirty="0" smtClean="0"/>
          </a:p>
          <a:p>
            <a:pPr lvl="3"/>
            <a:r>
              <a:rPr lang="it-IT" kern="0" dirty="0" smtClean="0"/>
              <a:t>Create a new </a:t>
            </a:r>
            <a:r>
              <a:rPr lang="it-IT" kern="0" dirty="0" err="1" smtClean="0"/>
              <a:t>profile</a:t>
            </a:r>
            <a:r>
              <a:rPr lang="it-IT" kern="0" dirty="0" smtClean="0"/>
              <a:t> or </a:t>
            </a:r>
            <a:r>
              <a:rPr lang="it-IT" kern="0" dirty="0" err="1" smtClean="0"/>
              <a:t>modify</a:t>
            </a:r>
            <a:r>
              <a:rPr lang="it-IT" kern="0" dirty="0" smtClean="0"/>
              <a:t> an </a:t>
            </a:r>
            <a:r>
              <a:rPr lang="it-IT" kern="0" dirty="0" err="1" smtClean="0"/>
              <a:t>existing</a:t>
            </a:r>
            <a:r>
              <a:rPr lang="it-IT" kern="0" dirty="0" smtClean="0"/>
              <a:t> </a:t>
            </a:r>
            <a:r>
              <a:rPr lang="it-IT" kern="0" dirty="0" err="1" smtClean="0"/>
              <a:t>profile</a:t>
            </a:r>
            <a:endParaRPr lang="it-IT" kern="0" dirty="0" smtClean="0"/>
          </a:p>
          <a:p>
            <a:pPr lvl="3"/>
            <a:r>
              <a:rPr lang="it-IT" kern="0" dirty="0" smtClean="0"/>
              <a:t>In the Antenna page click on </a:t>
            </a:r>
            <a:r>
              <a:rPr lang="it-IT" kern="0" dirty="0" err="1" smtClean="0"/>
              <a:t>Compass</a:t>
            </a:r>
            <a:r>
              <a:rPr lang="it-IT" kern="0" dirty="0" smtClean="0"/>
              <a:t> to start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routine</a:t>
            </a:r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2292447" cy="305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054702"/>
            <a:ext cx="2311089" cy="304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1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r>
              <a:rPr lang="it-IT" dirty="0" smtClean="0"/>
              <a:t> – </a:t>
            </a:r>
            <a:r>
              <a:rPr lang="it-IT" dirty="0" smtClean="0"/>
              <a:t>FieldGenius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smtClean="0"/>
              <a:t>To start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routine </a:t>
            </a:r>
            <a:r>
              <a:rPr lang="it-IT" kern="0" dirty="0" err="1" smtClean="0"/>
              <a:t>after</a:t>
            </a:r>
            <a:r>
              <a:rPr lang="it-IT" kern="0" dirty="0" smtClean="0"/>
              <a:t> the </a:t>
            </a:r>
            <a:r>
              <a:rPr lang="it-IT" kern="0" dirty="0" smtClean="0"/>
              <a:t>Zenith35/ Pro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configured</a:t>
            </a:r>
            <a:r>
              <a:rPr lang="it-IT" kern="0" dirty="0" smtClean="0"/>
              <a:t> and </a:t>
            </a:r>
            <a:r>
              <a:rPr lang="it-IT" kern="0" dirty="0" err="1" smtClean="0"/>
              <a:t>connected</a:t>
            </a:r>
            <a:r>
              <a:rPr lang="it-IT" kern="0" dirty="0" smtClean="0"/>
              <a:t> open </a:t>
            </a:r>
            <a:r>
              <a:rPr lang="it-IT" kern="0" dirty="0" err="1" smtClean="0"/>
              <a:t>Instrument</a:t>
            </a:r>
            <a:r>
              <a:rPr lang="it-IT" kern="0" dirty="0" smtClean="0"/>
              <a:t> </a:t>
            </a:r>
            <a:r>
              <a:rPr lang="it-IT" kern="0" dirty="0" err="1" smtClean="0"/>
              <a:t>Settings</a:t>
            </a:r>
            <a:r>
              <a:rPr lang="it-IT" kern="0" dirty="0" smtClean="0"/>
              <a:t> and Sensor </a:t>
            </a:r>
            <a:r>
              <a:rPr lang="it-IT" kern="0" dirty="0" err="1" smtClean="0"/>
              <a:t>Configure</a:t>
            </a:r>
            <a:endParaRPr lang="it-IT" kern="0" dirty="0" smtClean="0"/>
          </a:p>
          <a:p>
            <a:pPr lvl="3"/>
            <a:r>
              <a:rPr lang="it-IT" kern="0" dirty="0" smtClean="0"/>
              <a:t>Click on Electronic </a:t>
            </a:r>
            <a:r>
              <a:rPr lang="it-IT" kern="0" dirty="0" err="1" smtClean="0"/>
              <a:t>Bubble</a:t>
            </a:r>
            <a:endParaRPr lang="it-IT" kern="0" dirty="0" smtClean="0"/>
          </a:p>
          <a:p>
            <a:pPr lvl="3"/>
            <a:r>
              <a:rPr lang="it-IT" kern="0" dirty="0" smtClean="0"/>
              <a:t>Click on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to start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routine</a:t>
            </a:r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678363"/>
            <a:ext cx="2528167" cy="33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151" y="2678363"/>
            <a:ext cx="2520281" cy="33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smtClean="0"/>
              <a:t>To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done</a:t>
            </a:r>
            <a:r>
              <a:rPr lang="it-IT" kern="0" dirty="0" smtClean="0"/>
              <a:t> in </a:t>
            </a:r>
            <a:r>
              <a:rPr lang="it-IT" kern="0" dirty="0" err="1" smtClean="0"/>
              <a:t>different</a:t>
            </a:r>
            <a:r>
              <a:rPr lang="it-IT" kern="0" dirty="0" smtClean="0"/>
              <a:t> </a:t>
            </a:r>
            <a:r>
              <a:rPr lang="it-IT" kern="0" dirty="0" err="1" smtClean="0"/>
              <a:t>steps</a:t>
            </a:r>
            <a:endParaRPr lang="it-IT" kern="0" dirty="0" smtClean="0"/>
          </a:p>
          <a:p>
            <a:pPr lvl="3"/>
            <a:r>
              <a:rPr lang="it-IT" b="1" kern="0" dirty="0" smtClean="0"/>
              <a:t>IMPORTANT</a:t>
            </a:r>
            <a:r>
              <a:rPr lang="it-IT" kern="0" dirty="0" smtClean="0"/>
              <a:t>: The </a:t>
            </a:r>
            <a:r>
              <a:rPr lang="it-IT" kern="0" dirty="0" err="1" smtClean="0"/>
              <a:t>receiver</a:t>
            </a:r>
            <a:r>
              <a:rPr lang="it-IT" kern="0" dirty="0" smtClean="0"/>
              <a:t> must be </a:t>
            </a:r>
            <a:r>
              <a:rPr lang="it-IT" kern="0" dirty="0" err="1" smtClean="0"/>
              <a:t>fixed</a:t>
            </a:r>
            <a:r>
              <a:rPr lang="it-IT" kern="0" dirty="0" smtClean="0"/>
              <a:t> </a:t>
            </a:r>
            <a:r>
              <a:rPr lang="it-IT" kern="0" dirty="0" err="1" smtClean="0"/>
              <a:t>while</a:t>
            </a:r>
            <a:r>
              <a:rPr lang="it-IT" kern="0" dirty="0" smtClean="0"/>
              <a:t> </a:t>
            </a:r>
            <a:r>
              <a:rPr lang="it-IT" kern="0" dirty="0" err="1" smtClean="0"/>
              <a:t>doing</a:t>
            </a:r>
            <a:r>
              <a:rPr lang="it-IT" kern="0" dirty="0" smtClean="0"/>
              <a:t>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routine!</a:t>
            </a:r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2857302" cy="38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/>
            </a:pPr>
            <a:r>
              <a:rPr lang="it-IT" kern="0" dirty="0" smtClean="0"/>
              <a:t>Click on </a:t>
            </a:r>
            <a:r>
              <a:rPr lang="it-IT" b="1" kern="0" dirty="0" err="1" smtClean="0"/>
              <a:t>Communication</a:t>
            </a:r>
            <a:r>
              <a:rPr lang="it-IT" kern="0" dirty="0" smtClean="0"/>
              <a:t> to </a:t>
            </a:r>
            <a:r>
              <a:rPr lang="it-IT" kern="0" dirty="0" err="1" smtClean="0"/>
              <a:t>verify</a:t>
            </a:r>
            <a:r>
              <a:rPr lang="it-IT" kern="0" dirty="0" smtClean="0"/>
              <a:t> </a:t>
            </a:r>
            <a:r>
              <a:rPr lang="it-IT" kern="0" dirty="0" err="1" smtClean="0"/>
              <a:t>that</a:t>
            </a:r>
            <a:r>
              <a:rPr lang="it-IT" kern="0" dirty="0" smtClean="0"/>
              <a:t> the </a:t>
            </a:r>
            <a:r>
              <a:rPr lang="it-IT" kern="0" dirty="0" smtClean="0"/>
              <a:t>Zenith35/Pro TAG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connected</a:t>
            </a:r>
            <a:r>
              <a:rPr lang="it-IT" kern="0" dirty="0" smtClean="0"/>
              <a:t> by </a:t>
            </a:r>
            <a:r>
              <a:rPr lang="it-IT" kern="0" dirty="0"/>
              <a:t>B</a:t>
            </a:r>
            <a:r>
              <a:rPr lang="it-IT" kern="0" dirty="0" smtClean="0"/>
              <a:t>luetooth</a:t>
            </a:r>
            <a:endParaRPr lang="it-IT" kern="0" dirty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40566"/>
            <a:ext cx="3087613" cy="37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67382"/>
            <a:ext cx="2798711" cy="374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395536" y="3429000"/>
            <a:ext cx="1008112" cy="5040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2"/>
            </a:pPr>
            <a:r>
              <a:rPr lang="it-IT" kern="0" dirty="0" smtClean="0"/>
              <a:t>Click on E-</a:t>
            </a:r>
            <a:r>
              <a:rPr lang="it-IT" kern="0" dirty="0" err="1" smtClean="0"/>
              <a:t>bubble</a:t>
            </a:r>
            <a:r>
              <a:rPr lang="it-IT" kern="0" dirty="0" smtClean="0"/>
              <a:t> to start to calibrate the </a:t>
            </a:r>
            <a:r>
              <a:rPr lang="it-IT" kern="0" dirty="0" err="1" smtClean="0"/>
              <a:t>electronic</a:t>
            </a:r>
            <a:r>
              <a:rPr lang="it-IT" kern="0" dirty="0" smtClean="0"/>
              <a:t> </a:t>
            </a:r>
            <a:r>
              <a:rPr lang="it-IT" kern="0" dirty="0" err="1" smtClean="0"/>
              <a:t>bubble</a:t>
            </a:r>
            <a:endParaRPr lang="it-IT" kern="0" dirty="0" smtClean="0"/>
          </a:p>
          <a:p>
            <a:pPr marL="915987" lvl="3" indent="-342900">
              <a:buFont typeface="+mj-lt"/>
              <a:buAutoNum type="arabicPeriod" startAt="2"/>
            </a:pPr>
            <a:r>
              <a:rPr lang="it-IT" kern="0" dirty="0" err="1" smtClean="0"/>
              <a:t>You</a:t>
            </a:r>
            <a:r>
              <a:rPr lang="it-IT" kern="0" dirty="0" smtClean="0"/>
              <a:t> must stay </a:t>
            </a:r>
            <a:r>
              <a:rPr lang="it-IT" kern="0" dirty="0" err="1" smtClean="0"/>
              <a:t>vertical</a:t>
            </a:r>
            <a:r>
              <a:rPr lang="it-IT" kern="0" dirty="0" smtClean="0"/>
              <a:t> with the pole and press </a:t>
            </a:r>
            <a:r>
              <a:rPr lang="it-IT" b="1" kern="0" dirty="0" smtClean="0"/>
              <a:t>START</a:t>
            </a:r>
            <a:endParaRPr lang="it-IT" b="1" kern="0" dirty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67382"/>
            <a:ext cx="2798711" cy="374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763688" y="3686349"/>
            <a:ext cx="1008112" cy="5040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220" y="2167381"/>
            <a:ext cx="3080737" cy="3756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995936" y="5841268"/>
            <a:ext cx="1008112" cy="5040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4"/>
            </a:pPr>
            <a:r>
              <a:rPr lang="it-IT" kern="0" dirty="0" err="1" smtClean="0"/>
              <a:t>Check</a:t>
            </a:r>
            <a:r>
              <a:rPr lang="it-IT" kern="0" dirty="0" smtClean="0"/>
              <a:t> </a:t>
            </a:r>
            <a:r>
              <a:rPr lang="it-IT" kern="0" dirty="0" err="1" smtClean="0"/>
              <a:t>that</a:t>
            </a:r>
            <a:r>
              <a:rPr lang="it-IT" kern="0" dirty="0" smtClean="0"/>
              <a:t> the </a:t>
            </a:r>
            <a:r>
              <a:rPr lang="it-IT" kern="0" dirty="0" err="1" smtClean="0"/>
              <a:t>result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correct</a:t>
            </a:r>
            <a:endParaRPr lang="it-IT" kern="0" dirty="0" smtClean="0"/>
          </a:p>
          <a:p>
            <a:pPr marL="915987" lvl="3" indent="-342900">
              <a:buFont typeface="+mj-lt"/>
              <a:buAutoNum type="arabicPeriod" startAt="4"/>
            </a:pPr>
            <a:r>
              <a:rPr lang="it-IT" kern="0" dirty="0" smtClean="0"/>
              <a:t>Press </a:t>
            </a:r>
            <a:r>
              <a:rPr lang="it-IT" b="1" kern="0" dirty="0" err="1" smtClean="0"/>
              <a:t>Accept</a:t>
            </a:r>
            <a:r>
              <a:rPr lang="it-IT" kern="0" dirty="0" smtClean="0"/>
              <a:t> to validate the </a:t>
            </a:r>
            <a:r>
              <a:rPr lang="it-IT" kern="0" dirty="0" err="1" smtClean="0"/>
              <a:t>result</a:t>
            </a:r>
            <a:endParaRPr lang="it-IT" kern="0" dirty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77342"/>
            <a:ext cx="2952328" cy="3626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77341"/>
            <a:ext cx="2060866" cy="362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6"/>
            </a:pPr>
            <a:r>
              <a:rPr lang="it-IT" kern="0" dirty="0" smtClean="0"/>
              <a:t>Click on </a:t>
            </a:r>
            <a:r>
              <a:rPr lang="it-IT" b="1" kern="0" dirty="0" err="1" smtClean="0"/>
              <a:t>Compass</a:t>
            </a:r>
            <a:r>
              <a:rPr lang="it-IT" kern="0" dirty="0" smtClean="0"/>
              <a:t> to open the </a:t>
            </a:r>
            <a:r>
              <a:rPr lang="it-IT" kern="0" dirty="0" err="1" smtClean="0"/>
              <a:t>next</a:t>
            </a:r>
            <a:r>
              <a:rPr lang="it-IT" kern="0" dirty="0" smtClean="0"/>
              <a:t> </a:t>
            </a:r>
            <a:r>
              <a:rPr lang="it-IT" kern="0" dirty="0" err="1" smtClean="0"/>
              <a:t>step</a:t>
            </a:r>
            <a:endParaRPr lang="it-IT" kern="0" dirty="0" smtClean="0"/>
          </a:p>
          <a:p>
            <a:pPr marL="915987" lvl="3" indent="-342900">
              <a:buFont typeface="+mj-lt"/>
              <a:buAutoNum type="arabicPeriod" startAt="6"/>
            </a:pPr>
            <a:r>
              <a:rPr lang="it-IT" kern="0" dirty="0" smtClean="0"/>
              <a:t>Mount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  <a:r>
              <a:rPr lang="it-IT" kern="0" dirty="0" err="1" smtClean="0"/>
              <a:t>tool</a:t>
            </a:r>
            <a:r>
              <a:rPr lang="it-IT" kern="0" dirty="0" smtClean="0"/>
              <a:t> </a:t>
            </a:r>
            <a:r>
              <a:rPr lang="it-IT" kern="0" dirty="0" smtClean="0"/>
              <a:t>on </a:t>
            </a:r>
            <a:r>
              <a:rPr lang="it-IT" kern="0" dirty="0" smtClean="0"/>
              <a:t>the pole</a:t>
            </a:r>
            <a:endParaRPr lang="it-IT" kern="0" dirty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08" y="2172124"/>
            <a:ext cx="3191136" cy="39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51521" y="5517232"/>
            <a:ext cx="1008112" cy="5040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150323"/>
            <a:ext cx="2592288" cy="398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8"/>
            </a:pPr>
            <a:r>
              <a:rPr lang="it-IT" kern="0" dirty="0" smtClean="0"/>
              <a:t>Click </a:t>
            </a:r>
            <a:r>
              <a:rPr lang="it-IT" b="1" kern="0" dirty="0" smtClean="0"/>
              <a:t>Start</a:t>
            </a:r>
            <a:r>
              <a:rPr lang="it-IT" kern="0" dirty="0" smtClean="0"/>
              <a:t> and </a:t>
            </a:r>
            <a:r>
              <a:rPr lang="it-IT" kern="0" dirty="0" err="1" smtClean="0"/>
              <a:t>slowly</a:t>
            </a:r>
            <a:r>
              <a:rPr lang="it-IT" kern="0" dirty="0" smtClean="0"/>
              <a:t> rotate </a:t>
            </a:r>
            <a:r>
              <a:rPr lang="it-IT" kern="0" dirty="0" err="1" smtClean="0"/>
              <a:t>clockwise</a:t>
            </a:r>
            <a:r>
              <a:rPr lang="it-IT" kern="0" dirty="0" smtClean="0"/>
              <a:t> the pole, </a:t>
            </a:r>
            <a:r>
              <a:rPr lang="it-IT" kern="0" dirty="0" err="1" smtClean="0"/>
              <a:t>while</a:t>
            </a:r>
            <a:r>
              <a:rPr lang="it-IT" kern="0" dirty="0" smtClean="0"/>
              <a:t> </a:t>
            </a:r>
            <a:r>
              <a:rPr lang="it-IT" kern="0" dirty="0" err="1" smtClean="0"/>
              <a:t>vertical</a:t>
            </a:r>
            <a:endParaRPr lang="it-IT" kern="0" dirty="0" smtClean="0"/>
          </a:p>
          <a:p>
            <a:pPr marL="915987" lvl="3" indent="-342900">
              <a:buFont typeface="+mj-lt"/>
              <a:buAutoNum type="arabicPeriod" startAt="8"/>
            </a:pPr>
            <a:r>
              <a:rPr lang="it-IT" kern="0" dirty="0" smtClean="0"/>
              <a:t>The full </a:t>
            </a:r>
            <a:r>
              <a:rPr lang="it-IT" kern="0" dirty="0" err="1" smtClean="0"/>
              <a:t>rotation</a:t>
            </a:r>
            <a:r>
              <a:rPr lang="it-IT" kern="0" dirty="0" smtClean="0"/>
              <a:t> </a:t>
            </a:r>
            <a:r>
              <a:rPr lang="it-IT" kern="0" dirty="0" err="1" smtClean="0"/>
              <a:t>should</a:t>
            </a:r>
            <a:r>
              <a:rPr lang="it-IT" kern="0" dirty="0" smtClean="0"/>
              <a:t> take </a:t>
            </a:r>
            <a:r>
              <a:rPr lang="it-IT" kern="0" dirty="0" err="1" smtClean="0"/>
              <a:t>about</a:t>
            </a:r>
            <a:r>
              <a:rPr lang="it-IT" kern="0" dirty="0" smtClean="0"/>
              <a:t> 40-60 </a:t>
            </a:r>
            <a:r>
              <a:rPr lang="it-IT" kern="0" dirty="0" err="1" smtClean="0"/>
              <a:t>seconds</a:t>
            </a: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3440"/>
            <a:ext cx="3291581" cy="398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467544" y="5517232"/>
            <a:ext cx="1080120" cy="39461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3440"/>
            <a:ext cx="2470820" cy="398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10"/>
            </a:pPr>
            <a:r>
              <a:rPr lang="it-IT" kern="0" dirty="0" err="1" smtClean="0"/>
              <a:t>If</a:t>
            </a:r>
            <a:r>
              <a:rPr lang="it-IT" kern="0" dirty="0" smtClean="0"/>
              <a:t>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well</a:t>
            </a:r>
            <a:r>
              <a:rPr lang="it-IT" kern="0" dirty="0" smtClean="0"/>
              <a:t> </a:t>
            </a:r>
            <a:r>
              <a:rPr lang="it-IT" kern="0" dirty="0" err="1" smtClean="0"/>
              <a:t>done</a:t>
            </a:r>
            <a:r>
              <a:rPr lang="it-IT" kern="0" dirty="0" smtClean="0"/>
              <a:t> </a:t>
            </a:r>
            <a:r>
              <a:rPr lang="it-IT" kern="0" dirty="0" err="1" smtClean="0"/>
              <a:t>you</a:t>
            </a:r>
            <a:r>
              <a:rPr lang="it-IT" kern="0" dirty="0" smtClean="0"/>
              <a:t> </a:t>
            </a:r>
            <a:r>
              <a:rPr lang="it-IT" kern="0" dirty="0" err="1" smtClean="0"/>
              <a:t>see</a:t>
            </a:r>
            <a:r>
              <a:rPr lang="it-IT" kern="0" dirty="0" smtClean="0"/>
              <a:t> a </a:t>
            </a:r>
            <a:r>
              <a:rPr lang="it-IT" kern="0" dirty="0" err="1" smtClean="0"/>
              <a:t>circle</a:t>
            </a:r>
            <a:r>
              <a:rPr lang="it-IT" kern="0" dirty="0" smtClean="0"/>
              <a:t>. </a:t>
            </a:r>
            <a:r>
              <a:rPr lang="it-IT" kern="0" dirty="0" err="1" smtClean="0"/>
              <a:t>After</a:t>
            </a:r>
            <a:r>
              <a:rPr lang="it-IT" kern="0" dirty="0" smtClean="0"/>
              <a:t> the progress bar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completed</a:t>
            </a:r>
            <a:r>
              <a:rPr lang="it-IT" kern="0" dirty="0" smtClean="0"/>
              <a:t>, click </a:t>
            </a:r>
            <a:r>
              <a:rPr lang="it-IT" b="1" kern="0" dirty="0" smtClean="0"/>
              <a:t>Continue</a:t>
            </a:r>
          </a:p>
          <a:p>
            <a:pPr marL="915987" lvl="3" indent="-342900">
              <a:buFont typeface="+mj-lt"/>
              <a:buAutoNum type="arabicPeriod" startAt="10"/>
            </a:pPr>
            <a:r>
              <a:rPr lang="it-IT" kern="0" dirty="0" err="1" smtClean="0"/>
              <a:t>If</a:t>
            </a:r>
            <a:r>
              <a:rPr lang="it-IT" kern="0" dirty="0" smtClean="0"/>
              <a:t> on the </a:t>
            </a:r>
            <a:r>
              <a:rPr lang="it-IT" kern="0" dirty="0" err="1" smtClean="0"/>
              <a:t>left</a:t>
            </a:r>
            <a:r>
              <a:rPr lang="it-IT" kern="0" dirty="0" smtClean="0"/>
              <a:t> side </a:t>
            </a:r>
            <a:r>
              <a:rPr lang="it-IT" kern="0" dirty="0" err="1" smtClean="0"/>
              <a:t>you</a:t>
            </a:r>
            <a:r>
              <a:rPr lang="it-IT" kern="0" dirty="0" smtClean="0"/>
              <a:t> </a:t>
            </a:r>
            <a:r>
              <a:rPr lang="it-IT" kern="0" dirty="0" err="1" smtClean="0"/>
              <a:t>don’t</a:t>
            </a:r>
            <a:r>
              <a:rPr lang="it-IT" kern="0" dirty="0" smtClean="0"/>
              <a:t> </a:t>
            </a:r>
            <a:r>
              <a:rPr lang="it-IT" kern="0" dirty="0" err="1" smtClean="0"/>
              <a:t>see</a:t>
            </a:r>
            <a:r>
              <a:rPr lang="it-IT" kern="0" dirty="0" smtClean="0"/>
              <a:t> a </a:t>
            </a:r>
            <a:r>
              <a:rPr lang="it-IT" kern="0" dirty="0" err="1" smtClean="0"/>
              <a:t>circle</a:t>
            </a:r>
            <a:r>
              <a:rPr lang="it-IT" kern="0" dirty="0" smtClean="0"/>
              <a:t>, </a:t>
            </a:r>
            <a:r>
              <a:rPr lang="it-IT" kern="0" dirty="0" err="1" smtClean="0"/>
              <a:t>but</a:t>
            </a:r>
            <a:r>
              <a:rPr lang="it-IT" kern="0" dirty="0" smtClean="0"/>
              <a:t> the </a:t>
            </a:r>
            <a:r>
              <a:rPr lang="it-IT" kern="0" dirty="0" err="1" smtClean="0"/>
              <a:t>points</a:t>
            </a:r>
            <a:r>
              <a:rPr lang="it-IT" kern="0" dirty="0" smtClean="0"/>
              <a:t> are random, </a:t>
            </a:r>
            <a:r>
              <a:rPr lang="it-IT" kern="0" dirty="0" err="1" smtClean="0"/>
              <a:t>it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recommended</a:t>
            </a:r>
            <a:r>
              <a:rPr lang="it-IT" kern="0" dirty="0" smtClean="0"/>
              <a:t> to </a:t>
            </a:r>
            <a:r>
              <a:rPr lang="it-IT" kern="0" dirty="0" err="1" smtClean="0"/>
              <a:t>change</a:t>
            </a:r>
            <a:r>
              <a:rPr lang="it-IT" kern="0" dirty="0" smtClean="0"/>
              <a:t>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area</a:t>
            </a:r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613" y="2603667"/>
            <a:ext cx="3413547" cy="40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Contents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it-IT" dirty="0" err="1" smtClean="0"/>
              <a:t>Required</a:t>
            </a:r>
            <a:r>
              <a:rPr lang="it-IT" dirty="0" smtClean="0"/>
              <a:t> </a:t>
            </a:r>
            <a:r>
              <a:rPr lang="it-IT" dirty="0" err="1" smtClean="0"/>
              <a:t>Equipment</a:t>
            </a:r>
            <a:endParaRPr lang="it-I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TAG Single Mode –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TAG Single Mode –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accuracy</a:t>
            </a:r>
            <a:endParaRPr lang="it-I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 smtClean="0"/>
              <a:t>Examples</a:t>
            </a:r>
            <a:r>
              <a:rPr lang="it-IT" dirty="0" smtClean="0"/>
              <a:t> &amp; </a:t>
            </a:r>
            <a:r>
              <a:rPr lang="it-IT" dirty="0" err="1" smtClean="0"/>
              <a:t>Recommendations</a:t>
            </a:r>
            <a:endParaRPr lang="it-IT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049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12"/>
            </a:pPr>
            <a:r>
              <a:rPr lang="it-IT" kern="0" dirty="0" err="1" smtClean="0"/>
              <a:t>Unmount</a:t>
            </a:r>
            <a:r>
              <a:rPr lang="it-IT" kern="0" dirty="0" smtClean="0"/>
              <a:t>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  <a:r>
              <a:rPr lang="it-IT" kern="0" dirty="0" err="1" smtClean="0"/>
              <a:t>tool</a:t>
            </a:r>
            <a:r>
              <a:rPr lang="it-IT" kern="0" dirty="0" smtClean="0"/>
              <a:t> and </a:t>
            </a:r>
            <a:r>
              <a:rPr lang="it-IT" kern="0" dirty="0" err="1" smtClean="0"/>
              <a:t>place</a:t>
            </a:r>
            <a:r>
              <a:rPr lang="it-IT" kern="0" dirty="0" smtClean="0"/>
              <a:t> the pole </a:t>
            </a:r>
            <a:r>
              <a:rPr lang="it-IT" kern="0" dirty="0" err="1" smtClean="0"/>
              <a:t>vertical</a:t>
            </a:r>
            <a:endParaRPr lang="it-IT" kern="0" dirty="0" smtClean="0"/>
          </a:p>
          <a:p>
            <a:pPr marL="915987" lvl="3" indent="-342900">
              <a:buFont typeface="+mj-lt"/>
              <a:buAutoNum type="arabicPeriod" startAt="12"/>
            </a:pPr>
            <a:r>
              <a:rPr lang="it-IT" kern="0" dirty="0" err="1" smtClean="0"/>
              <a:t>As</a:t>
            </a:r>
            <a:r>
              <a:rPr lang="it-IT" kern="0" dirty="0" smtClean="0"/>
              <a:t> </a:t>
            </a:r>
            <a:r>
              <a:rPr lang="it-IT" kern="0" dirty="0" err="1" smtClean="0"/>
              <a:t>before</a:t>
            </a:r>
            <a:r>
              <a:rPr lang="it-IT" kern="0" dirty="0" smtClean="0"/>
              <a:t> rotate </a:t>
            </a:r>
            <a:r>
              <a:rPr lang="it-IT" kern="0" dirty="0" err="1" smtClean="0"/>
              <a:t>clockwise</a:t>
            </a:r>
            <a:r>
              <a:rPr lang="it-IT" kern="0" dirty="0" smtClean="0"/>
              <a:t> the pole </a:t>
            </a:r>
            <a:r>
              <a:rPr lang="it-IT" kern="0" dirty="0" err="1" smtClean="0"/>
              <a:t>within</a:t>
            </a:r>
            <a:r>
              <a:rPr lang="it-IT" kern="0" dirty="0" smtClean="0"/>
              <a:t> 40-60 </a:t>
            </a:r>
            <a:r>
              <a:rPr lang="it-IT" kern="0" dirty="0" err="1" smtClean="0"/>
              <a:t>seconds</a:t>
            </a: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39" y="2058196"/>
            <a:ext cx="3329517" cy="3963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058196"/>
            <a:ext cx="2088232" cy="398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6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14"/>
            </a:pPr>
            <a:r>
              <a:rPr lang="it-IT" kern="0" dirty="0" err="1" smtClean="0"/>
              <a:t>If</a:t>
            </a:r>
            <a:r>
              <a:rPr lang="it-IT" kern="0" dirty="0" smtClean="0"/>
              <a:t>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well</a:t>
            </a:r>
            <a:r>
              <a:rPr lang="it-IT" kern="0" dirty="0" smtClean="0"/>
              <a:t> </a:t>
            </a:r>
            <a:r>
              <a:rPr lang="it-IT" kern="0" dirty="0" err="1" smtClean="0"/>
              <a:t>done</a:t>
            </a:r>
            <a:r>
              <a:rPr lang="it-IT" kern="0" dirty="0" smtClean="0"/>
              <a:t> </a:t>
            </a:r>
            <a:r>
              <a:rPr lang="it-IT" kern="0" dirty="0" err="1" smtClean="0"/>
              <a:t>you</a:t>
            </a:r>
            <a:r>
              <a:rPr lang="it-IT" kern="0" dirty="0" smtClean="0"/>
              <a:t> </a:t>
            </a:r>
            <a:r>
              <a:rPr lang="it-IT" kern="0" dirty="0" err="1" smtClean="0"/>
              <a:t>see</a:t>
            </a:r>
            <a:r>
              <a:rPr lang="it-IT" kern="0" dirty="0" smtClean="0"/>
              <a:t> a </a:t>
            </a:r>
            <a:r>
              <a:rPr lang="it-IT" kern="0" dirty="0" err="1" smtClean="0"/>
              <a:t>circle</a:t>
            </a:r>
            <a:r>
              <a:rPr lang="it-IT" kern="0" dirty="0" smtClean="0"/>
              <a:t>. </a:t>
            </a:r>
            <a:r>
              <a:rPr lang="it-IT" kern="0" dirty="0" err="1" smtClean="0"/>
              <a:t>After</a:t>
            </a:r>
            <a:r>
              <a:rPr lang="it-IT" kern="0" dirty="0" smtClean="0"/>
              <a:t> the progress bar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completed</a:t>
            </a:r>
            <a:r>
              <a:rPr lang="it-IT" kern="0" dirty="0" smtClean="0"/>
              <a:t>, click </a:t>
            </a:r>
            <a:r>
              <a:rPr lang="it-IT" b="1" kern="0" dirty="0" smtClean="0"/>
              <a:t>Continue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239294" cy="385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12"/>
            </a:pPr>
            <a:r>
              <a:rPr lang="it-IT" kern="0" dirty="0" smtClean="0"/>
              <a:t>For the </a:t>
            </a:r>
            <a:r>
              <a:rPr lang="it-IT" kern="0" dirty="0" err="1" smtClean="0"/>
              <a:t>next</a:t>
            </a:r>
            <a:r>
              <a:rPr lang="it-IT" kern="0" dirty="0" smtClean="0"/>
              <a:t> </a:t>
            </a:r>
            <a:r>
              <a:rPr lang="it-IT" kern="0" dirty="0" err="1" smtClean="0"/>
              <a:t>step</a:t>
            </a:r>
            <a:r>
              <a:rPr lang="it-IT" kern="0" dirty="0" smtClean="0"/>
              <a:t> </a:t>
            </a:r>
            <a:r>
              <a:rPr lang="it-IT" kern="0" dirty="0" err="1" smtClean="0"/>
              <a:t>verify</a:t>
            </a:r>
            <a:r>
              <a:rPr lang="it-IT" kern="0" dirty="0" smtClean="0"/>
              <a:t> </a:t>
            </a:r>
            <a:r>
              <a:rPr lang="it-IT" kern="0" dirty="0" err="1" smtClean="0"/>
              <a:t>that</a:t>
            </a:r>
            <a:r>
              <a:rPr lang="it-IT" kern="0" dirty="0" smtClean="0"/>
              <a:t> the </a:t>
            </a:r>
            <a:r>
              <a:rPr lang="it-IT" kern="0" dirty="0" err="1" smtClean="0"/>
              <a:t>receiver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FIXED</a:t>
            </a:r>
          </a:p>
          <a:p>
            <a:pPr marL="915987" lvl="3" indent="-342900">
              <a:buFont typeface="+mj-lt"/>
              <a:buAutoNum type="arabicPeriod" startAt="12"/>
            </a:pPr>
            <a:r>
              <a:rPr lang="it-IT" kern="0" dirty="0" err="1" smtClean="0"/>
              <a:t>Occupy</a:t>
            </a:r>
            <a:r>
              <a:rPr lang="it-IT" kern="0" dirty="0" smtClean="0"/>
              <a:t> a </a:t>
            </a:r>
            <a:r>
              <a:rPr lang="it-IT" kern="0" dirty="0" err="1" smtClean="0"/>
              <a:t>marked</a:t>
            </a:r>
            <a:r>
              <a:rPr lang="it-IT" kern="0" dirty="0" smtClean="0"/>
              <a:t> </a:t>
            </a:r>
            <a:r>
              <a:rPr lang="it-IT" kern="0" dirty="0" err="1" smtClean="0"/>
              <a:t>ground</a:t>
            </a:r>
            <a:r>
              <a:rPr lang="it-IT" kern="0" dirty="0" smtClean="0"/>
              <a:t> </a:t>
            </a:r>
            <a:r>
              <a:rPr lang="it-IT" kern="0" dirty="0" smtClean="0"/>
              <a:t>position and click </a:t>
            </a:r>
            <a:r>
              <a:rPr lang="it-IT" b="1" kern="0" dirty="0" smtClean="0"/>
              <a:t>Start</a:t>
            </a:r>
            <a:r>
              <a:rPr lang="it-IT" kern="0" dirty="0" smtClean="0"/>
              <a:t> to </a:t>
            </a:r>
            <a:r>
              <a:rPr lang="it-IT" kern="0" dirty="0" err="1" smtClean="0"/>
              <a:t>measure</a:t>
            </a:r>
            <a:r>
              <a:rPr lang="it-IT" kern="0" dirty="0" smtClean="0"/>
              <a:t> the </a:t>
            </a:r>
            <a:r>
              <a:rPr lang="it-IT" kern="0" dirty="0" err="1" smtClean="0"/>
              <a:t>point</a:t>
            </a:r>
            <a:r>
              <a:rPr lang="it-IT" kern="0" dirty="0" smtClean="0"/>
              <a:t>. </a:t>
            </a:r>
            <a:r>
              <a:rPr lang="it-IT" kern="0" dirty="0" err="1" smtClean="0"/>
              <a:t>When</a:t>
            </a:r>
            <a:r>
              <a:rPr lang="it-IT" kern="0" dirty="0" smtClean="0"/>
              <a:t> </a:t>
            </a:r>
            <a:r>
              <a:rPr lang="it-IT" kern="0" dirty="0" err="1" smtClean="0"/>
              <a:t>done</a:t>
            </a:r>
            <a:r>
              <a:rPr lang="it-IT" kern="0" dirty="0" smtClean="0"/>
              <a:t> press </a:t>
            </a:r>
            <a:r>
              <a:rPr lang="it-IT" b="1" kern="0" dirty="0" smtClean="0"/>
              <a:t>Continue</a:t>
            </a:r>
            <a:r>
              <a:rPr lang="it-IT" kern="0" dirty="0" smtClean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268143" cy="3883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690" y="2259258"/>
            <a:ext cx="3511846" cy="3900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9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12"/>
            </a:pPr>
            <a:r>
              <a:rPr lang="en-US" kern="0" dirty="0" smtClean="0"/>
              <a:t>While on the same marker, you must measure 4 points with the pole tilted and oriented on different Azimuth angles </a:t>
            </a:r>
          </a:p>
          <a:p>
            <a:pPr marL="915987" lvl="3" indent="-342900">
              <a:buFont typeface="+mj-lt"/>
              <a:buAutoNum type="arabicPeriod" startAt="12"/>
            </a:pPr>
            <a:r>
              <a:rPr lang="en-US" kern="0" dirty="0" smtClean="0"/>
              <a:t> You must tilt the pole until the </a:t>
            </a:r>
            <a:r>
              <a:rPr lang="en-US" kern="0" dirty="0" err="1" smtClean="0"/>
              <a:t>Diff.Tilt</a:t>
            </a:r>
            <a:r>
              <a:rPr lang="en-US" kern="0" dirty="0" smtClean="0"/>
              <a:t> value is close to zero and rotate around the point until the Diff Azimuth is close to zero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290512" lvl="2" indent="0">
              <a:buFont typeface="Wingdings" pitchFamily="2" charset="2"/>
              <a:buNone/>
            </a:pPr>
            <a:endParaRPr lang="en-US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2863776" cy="3391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263" y="2852936"/>
            <a:ext cx="3292918" cy="339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12"/>
            </a:pPr>
            <a:r>
              <a:rPr lang="it-IT" kern="0" dirty="0" err="1" smtClean="0"/>
              <a:t>While</a:t>
            </a:r>
            <a:r>
              <a:rPr lang="it-IT" kern="0" dirty="0" smtClean="0"/>
              <a:t> the </a:t>
            </a:r>
            <a:r>
              <a:rPr lang="it-IT" kern="0" dirty="0" err="1" smtClean="0"/>
              <a:t>two</a:t>
            </a:r>
            <a:r>
              <a:rPr lang="it-IT" kern="0" dirty="0" smtClean="0"/>
              <a:t> </a:t>
            </a:r>
            <a:r>
              <a:rPr lang="it-IT" kern="0" dirty="0" err="1" smtClean="0"/>
              <a:t>angles</a:t>
            </a:r>
            <a:r>
              <a:rPr lang="it-IT" kern="0" dirty="0" smtClean="0"/>
              <a:t> are </a:t>
            </a:r>
            <a:r>
              <a:rPr lang="it-IT" kern="0" dirty="0" err="1" smtClean="0"/>
              <a:t>close</a:t>
            </a:r>
            <a:r>
              <a:rPr lang="it-IT" kern="0" dirty="0" smtClean="0"/>
              <a:t> to zero the </a:t>
            </a:r>
            <a:r>
              <a:rPr lang="it-IT" kern="0" dirty="0" err="1" smtClean="0"/>
              <a:t>instrument</a:t>
            </a:r>
            <a:r>
              <a:rPr lang="it-IT" kern="0" dirty="0" smtClean="0"/>
              <a:t> </a:t>
            </a:r>
            <a:r>
              <a:rPr lang="it-IT" kern="0" dirty="0" err="1" smtClean="0"/>
              <a:t>measures</a:t>
            </a:r>
            <a:r>
              <a:rPr lang="it-IT" kern="0" dirty="0" smtClean="0"/>
              <a:t> the </a:t>
            </a:r>
            <a:r>
              <a:rPr lang="it-IT" kern="0" dirty="0" err="1" smtClean="0"/>
              <a:t>point</a:t>
            </a:r>
            <a:endParaRPr lang="it-IT" kern="0" dirty="0" smtClean="0"/>
          </a:p>
          <a:p>
            <a:pPr marL="915987" lvl="3" indent="-342900">
              <a:buFont typeface="+mj-lt"/>
              <a:buAutoNum type="arabicPeriod" startAt="12"/>
            </a:pPr>
            <a:r>
              <a:rPr lang="it-IT" kern="0" dirty="0"/>
              <a:t> </a:t>
            </a:r>
            <a:r>
              <a:rPr lang="it-IT" kern="0" dirty="0" err="1" smtClean="0"/>
              <a:t>Wait</a:t>
            </a:r>
            <a:r>
              <a:rPr lang="it-IT" kern="0" dirty="0" smtClean="0"/>
              <a:t> </a:t>
            </a:r>
            <a:r>
              <a:rPr lang="it-IT" kern="0" dirty="0" err="1" smtClean="0"/>
              <a:t>few</a:t>
            </a:r>
            <a:r>
              <a:rPr lang="it-IT" kern="0" dirty="0" smtClean="0"/>
              <a:t> </a:t>
            </a:r>
            <a:r>
              <a:rPr lang="it-IT" kern="0" dirty="0" err="1" smtClean="0"/>
              <a:t>seconds</a:t>
            </a:r>
            <a:r>
              <a:rPr lang="it-IT" kern="0" dirty="0" smtClean="0"/>
              <a:t> </a:t>
            </a:r>
            <a:r>
              <a:rPr lang="it-IT" kern="0" dirty="0" err="1" smtClean="0"/>
              <a:t>until</a:t>
            </a:r>
            <a:r>
              <a:rPr lang="it-IT" kern="0" dirty="0" smtClean="0"/>
              <a:t> </a:t>
            </a:r>
            <a:r>
              <a:rPr lang="it-IT" kern="0" dirty="0" err="1" smtClean="0"/>
              <a:t>point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saved</a:t>
            </a:r>
            <a:r>
              <a:rPr lang="it-IT" kern="0" dirty="0" smtClean="0"/>
              <a:t>. </a:t>
            </a:r>
            <a:r>
              <a:rPr lang="it-IT" kern="0" dirty="0" err="1" smtClean="0"/>
              <a:t>Then</a:t>
            </a:r>
            <a:r>
              <a:rPr lang="it-IT" kern="0" dirty="0" smtClean="0"/>
              <a:t> rotate to </a:t>
            </a:r>
            <a:r>
              <a:rPr lang="it-IT" kern="0" dirty="0" err="1" smtClean="0"/>
              <a:t>next</a:t>
            </a:r>
            <a:r>
              <a:rPr lang="it-IT" kern="0" dirty="0" smtClean="0"/>
              <a:t> angle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2568578"/>
            <a:ext cx="3024337" cy="3596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20482"/>
            <a:ext cx="3007836" cy="3577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12"/>
            </a:pPr>
            <a:r>
              <a:rPr lang="it-IT" kern="0" dirty="0" err="1" smtClean="0"/>
              <a:t>Proceed</a:t>
            </a:r>
            <a:r>
              <a:rPr lang="it-IT" kern="0" dirty="0" smtClean="0"/>
              <a:t> in the </a:t>
            </a:r>
            <a:r>
              <a:rPr lang="it-IT" kern="0" dirty="0" err="1" smtClean="0"/>
              <a:t>same</a:t>
            </a:r>
            <a:r>
              <a:rPr lang="it-IT" kern="0" dirty="0" smtClean="0"/>
              <a:t> way for </a:t>
            </a:r>
            <a:r>
              <a:rPr lang="it-IT" kern="0" dirty="0" err="1" smtClean="0"/>
              <a:t>all</a:t>
            </a:r>
            <a:r>
              <a:rPr lang="it-IT" kern="0" dirty="0" smtClean="0"/>
              <a:t> the </a:t>
            </a:r>
            <a:r>
              <a:rPr lang="it-IT" kern="0" dirty="0" err="1" smtClean="0"/>
              <a:t>four</a:t>
            </a:r>
            <a:r>
              <a:rPr lang="it-IT" kern="0" dirty="0" smtClean="0"/>
              <a:t> </a:t>
            </a:r>
            <a:r>
              <a:rPr lang="it-IT" kern="0" dirty="0" err="1" smtClean="0"/>
              <a:t>points</a:t>
            </a:r>
            <a:endParaRPr lang="it-IT" kern="0" dirty="0" smtClean="0"/>
          </a:p>
          <a:p>
            <a:pPr marL="915987" lvl="3" indent="-342900">
              <a:buFont typeface="+mj-lt"/>
              <a:buAutoNum type="arabicPeriod" startAt="12"/>
            </a:pPr>
            <a:r>
              <a:rPr lang="it-IT" kern="0" dirty="0"/>
              <a:t> </a:t>
            </a:r>
            <a:r>
              <a:rPr lang="it-IT" kern="0" dirty="0" err="1" smtClean="0"/>
              <a:t>When</a:t>
            </a:r>
            <a:r>
              <a:rPr lang="it-IT" kern="0" dirty="0" smtClean="0"/>
              <a:t> </a:t>
            </a:r>
            <a:r>
              <a:rPr lang="it-IT" kern="0" dirty="0" err="1" smtClean="0"/>
              <a:t>done</a:t>
            </a:r>
            <a:r>
              <a:rPr lang="it-IT" kern="0" dirty="0" smtClean="0"/>
              <a:t> press Continue to complete the </a:t>
            </a:r>
            <a:r>
              <a:rPr lang="it-IT" kern="0" dirty="0" err="1" smtClean="0"/>
              <a:t>calibration</a:t>
            </a: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019" y="2117764"/>
            <a:ext cx="3243933" cy="389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2116397"/>
            <a:ext cx="3229315" cy="389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2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915987" lvl="3" indent="-342900">
              <a:buFont typeface="+mj-lt"/>
              <a:buAutoNum type="arabicPeriod" startAt="12"/>
            </a:pPr>
            <a:r>
              <a:rPr lang="it-IT" kern="0" dirty="0" err="1" smtClean="0"/>
              <a:t>Enter</a:t>
            </a:r>
            <a:r>
              <a:rPr lang="it-IT" kern="0" dirty="0" smtClean="0"/>
              <a:t> the pole </a:t>
            </a:r>
            <a:r>
              <a:rPr lang="it-IT" kern="0" dirty="0" err="1" smtClean="0"/>
              <a:t>height</a:t>
            </a:r>
            <a:endParaRPr lang="it-IT" kern="0" dirty="0" smtClean="0"/>
          </a:p>
          <a:p>
            <a:pPr marL="915987" lvl="3" indent="-342900">
              <a:buFont typeface="+mj-lt"/>
              <a:buAutoNum type="arabicPeriod" startAt="12"/>
            </a:pPr>
            <a:r>
              <a:rPr lang="it-IT" kern="0" dirty="0"/>
              <a:t> </a:t>
            </a:r>
            <a:r>
              <a:rPr lang="it-IT" kern="0" dirty="0" err="1" smtClean="0"/>
              <a:t>Check</a:t>
            </a:r>
            <a:r>
              <a:rPr lang="it-IT" kern="0" dirty="0" smtClean="0"/>
              <a:t> </a:t>
            </a:r>
            <a:r>
              <a:rPr lang="it-IT" kern="0" dirty="0" err="1" smtClean="0"/>
              <a:t>that</a:t>
            </a:r>
            <a:r>
              <a:rPr lang="it-IT" kern="0" dirty="0" smtClean="0"/>
              <a:t>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succesful</a:t>
            </a:r>
            <a:r>
              <a:rPr lang="it-IT" kern="0" dirty="0" smtClean="0"/>
              <a:t>!</a:t>
            </a:r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86" y="2204864"/>
            <a:ext cx="3276030" cy="3891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237944" cy="3891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8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done</a:t>
            </a:r>
            <a:r>
              <a:rPr lang="it-IT" kern="0" dirty="0" smtClean="0"/>
              <a:t> and </a:t>
            </a:r>
            <a:r>
              <a:rPr lang="it-IT" kern="0" dirty="0" err="1" smtClean="0"/>
              <a:t>now</a:t>
            </a:r>
            <a:r>
              <a:rPr lang="it-IT" kern="0" dirty="0" smtClean="0"/>
              <a:t> </a:t>
            </a:r>
            <a:r>
              <a:rPr lang="it-IT" kern="0" dirty="0" err="1" smtClean="0"/>
              <a:t>you</a:t>
            </a:r>
            <a:r>
              <a:rPr lang="it-IT" kern="0" dirty="0" smtClean="0"/>
              <a:t> can start to use the </a:t>
            </a:r>
            <a:r>
              <a:rPr lang="it-IT" kern="0" dirty="0" err="1" smtClean="0"/>
              <a:t>compass</a:t>
            </a:r>
            <a:r>
              <a:rPr lang="it-IT" kern="0" dirty="0" smtClean="0"/>
              <a:t> to </a:t>
            </a:r>
            <a:r>
              <a:rPr lang="it-IT" kern="0" dirty="0" err="1" smtClean="0"/>
              <a:t>measure</a:t>
            </a:r>
            <a:r>
              <a:rPr lang="it-IT" kern="0" dirty="0" smtClean="0"/>
              <a:t> </a:t>
            </a:r>
            <a:r>
              <a:rPr lang="it-IT" kern="0" dirty="0" err="1" smtClean="0"/>
              <a:t>all</a:t>
            </a:r>
            <a:r>
              <a:rPr lang="it-IT" kern="0" dirty="0" smtClean="0"/>
              <a:t> </a:t>
            </a:r>
            <a:r>
              <a:rPr lang="it-IT" kern="0" dirty="0" err="1" smtClean="0"/>
              <a:t>points</a:t>
            </a:r>
            <a:r>
              <a:rPr lang="it-IT" kern="0" dirty="0" smtClean="0"/>
              <a:t> with pole </a:t>
            </a:r>
            <a:r>
              <a:rPr lang="it-IT" kern="0" dirty="0" err="1" smtClean="0"/>
              <a:t>tilted</a:t>
            </a:r>
            <a:r>
              <a:rPr lang="it-IT" kern="0" dirty="0" smtClean="0"/>
              <a:t>!</a:t>
            </a:r>
          </a:p>
          <a:p>
            <a:pPr lvl="3"/>
            <a:r>
              <a:rPr lang="it-IT" b="1" kern="0" dirty="0" smtClean="0"/>
              <a:t>GeoMax FieldGenius</a:t>
            </a:r>
            <a:endParaRPr lang="it-IT" b="1" kern="0" dirty="0" smtClean="0"/>
          </a:p>
          <a:p>
            <a:pPr lvl="4"/>
            <a:r>
              <a:rPr lang="it-IT" kern="0" dirty="0" err="1" smtClean="0"/>
              <a:t>Enable</a:t>
            </a:r>
            <a:r>
              <a:rPr lang="it-IT" kern="0" dirty="0" smtClean="0"/>
              <a:t> </a:t>
            </a:r>
            <a:r>
              <a:rPr lang="it-IT" kern="0" dirty="0" err="1" smtClean="0"/>
              <a:t>it</a:t>
            </a:r>
            <a:r>
              <a:rPr lang="it-IT" kern="0" dirty="0" smtClean="0"/>
              <a:t> from Electronic </a:t>
            </a:r>
            <a:r>
              <a:rPr lang="it-IT" kern="0" dirty="0" err="1" smtClean="0"/>
              <a:t>Bubble</a:t>
            </a:r>
            <a:r>
              <a:rPr lang="it-IT" kern="0" dirty="0" smtClean="0"/>
              <a:t> menu</a:t>
            </a:r>
          </a:p>
          <a:p>
            <a:pPr lvl="3"/>
            <a:endParaRPr lang="it-IT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2664296" cy="35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b="1" kern="0" dirty="0" smtClean="0"/>
              <a:t>X-PAD</a:t>
            </a:r>
            <a:endParaRPr lang="it-IT" b="1" kern="0" dirty="0" smtClean="0"/>
          </a:p>
          <a:p>
            <a:pPr lvl="4"/>
            <a:r>
              <a:rPr lang="it-IT" kern="0" dirty="0" err="1" smtClean="0"/>
              <a:t>Enable</a:t>
            </a:r>
            <a:r>
              <a:rPr lang="it-IT" kern="0" dirty="0" smtClean="0"/>
              <a:t> </a:t>
            </a:r>
            <a:r>
              <a:rPr lang="it-IT" kern="0" dirty="0" err="1" smtClean="0"/>
              <a:t>it</a:t>
            </a:r>
            <a:r>
              <a:rPr lang="it-IT" kern="0" dirty="0" smtClean="0"/>
              <a:t> from </a:t>
            </a:r>
            <a:r>
              <a:rPr lang="it-IT" kern="0" dirty="0" err="1" smtClean="0"/>
              <a:t>Survey</a:t>
            </a:r>
            <a:r>
              <a:rPr lang="it-IT" kern="0" dirty="0" smtClean="0"/>
              <a:t> </a:t>
            </a:r>
            <a:r>
              <a:rPr lang="it-IT" kern="0" dirty="0" err="1" smtClean="0"/>
              <a:t>Settings</a:t>
            </a:r>
            <a:endParaRPr lang="it-IT" kern="0" dirty="0" smtClean="0"/>
          </a:p>
          <a:p>
            <a:pPr lvl="3"/>
            <a:endParaRPr lang="it-IT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206167"/>
            <a:ext cx="2902198" cy="370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5580112" y="4653136"/>
            <a:ext cx="936104" cy="5040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0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When</a:t>
            </a:r>
            <a:r>
              <a:rPr lang="it-IT" dirty="0" smtClean="0"/>
              <a:t> re-calibrate?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smtClean="0"/>
              <a:t>A re-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needed</a:t>
            </a:r>
            <a:r>
              <a:rPr lang="it-IT" kern="0" dirty="0" smtClean="0"/>
              <a:t> </a:t>
            </a:r>
            <a:r>
              <a:rPr lang="it-IT" kern="0" dirty="0" err="1" smtClean="0"/>
              <a:t>after</a:t>
            </a:r>
            <a:r>
              <a:rPr lang="it-IT" kern="0" dirty="0" smtClean="0"/>
              <a:t>:</a:t>
            </a:r>
          </a:p>
          <a:p>
            <a:pPr lvl="4"/>
            <a:r>
              <a:rPr lang="it-IT" kern="0" dirty="0" smtClean="0"/>
              <a:t>A </a:t>
            </a:r>
            <a:r>
              <a:rPr lang="it-IT" kern="0" dirty="0" err="1" smtClean="0"/>
              <a:t>change</a:t>
            </a:r>
            <a:r>
              <a:rPr lang="it-IT" kern="0" dirty="0" smtClean="0"/>
              <a:t> of location</a:t>
            </a:r>
          </a:p>
          <a:p>
            <a:pPr lvl="4"/>
            <a:r>
              <a:rPr lang="it-IT" kern="0" dirty="0" smtClean="0"/>
              <a:t>A </a:t>
            </a:r>
            <a:r>
              <a:rPr lang="it-IT" kern="0" dirty="0" err="1" smtClean="0"/>
              <a:t>significant</a:t>
            </a:r>
            <a:r>
              <a:rPr lang="it-IT" kern="0" dirty="0" smtClean="0"/>
              <a:t> </a:t>
            </a:r>
            <a:r>
              <a:rPr lang="it-IT" kern="0" dirty="0" err="1" smtClean="0"/>
              <a:t>drop</a:t>
            </a:r>
            <a:endParaRPr lang="it-IT" kern="0" dirty="0" smtClean="0"/>
          </a:p>
          <a:p>
            <a:pPr lvl="4"/>
            <a:r>
              <a:rPr lang="it-IT" kern="0" dirty="0" smtClean="0"/>
              <a:t>A </a:t>
            </a:r>
            <a:r>
              <a:rPr lang="it-IT" kern="0" dirty="0" err="1" smtClean="0"/>
              <a:t>significant</a:t>
            </a:r>
            <a:r>
              <a:rPr lang="it-IT" kern="0" dirty="0" smtClean="0"/>
              <a:t> temperature </a:t>
            </a:r>
            <a:r>
              <a:rPr lang="it-IT" kern="0" dirty="0" err="1" smtClean="0"/>
              <a:t>change</a:t>
            </a:r>
            <a:r>
              <a:rPr lang="it-IT" kern="0" dirty="0" smtClean="0"/>
              <a:t> (30° or more)</a:t>
            </a:r>
          </a:p>
          <a:p>
            <a:pPr lvl="4"/>
            <a:r>
              <a:rPr lang="it-IT" kern="0" dirty="0" smtClean="0"/>
              <a:t>A long </a:t>
            </a:r>
            <a:r>
              <a:rPr lang="it-IT" kern="0" dirty="0" err="1" smtClean="0"/>
              <a:t>period</a:t>
            </a:r>
            <a:r>
              <a:rPr lang="it-IT" kern="0" dirty="0" smtClean="0"/>
              <a:t> </a:t>
            </a:r>
            <a:r>
              <a:rPr lang="it-IT" kern="0" dirty="0" err="1" smtClean="0"/>
              <a:t>without</a:t>
            </a:r>
            <a:r>
              <a:rPr lang="it-IT" kern="0" dirty="0" smtClean="0"/>
              <a:t> </a:t>
            </a:r>
            <a:r>
              <a:rPr lang="it-IT" kern="0" dirty="0" err="1" smtClean="0"/>
              <a:t>calibration</a:t>
            </a:r>
            <a:endParaRPr lang="it-IT" kern="0" dirty="0" smtClean="0"/>
          </a:p>
          <a:p>
            <a:pPr lvl="4"/>
            <a:r>
              <a:rPr lang="it-IT" kern="0" dirty="0" smtClean="0"/>
              <a:t>A </a:t>
            </a:r>
            <a:r>
              <a:rPr lang="it-IT" kern="0" dirty="0" err="1" smtClean="0"/>
              <a:t>transport</a:t>
            </a:r>
            <a:r>
              <a:rPr lang="it-IT" kern="0" dirty="0" smtClean="0"/>
              <a:t> (-&gt; </a:t>
            </a:r>
            <a:r>
              <a:rPr lang="it-IT" kern="0" dirty="0" err="1" smtClean="0"/>
              <a:t>vibration</a:t>
            </a:r>
            <a:r>
              <a:rPr lang="it-IT" kern="0" dirty="0" smtClean="0"/>
              <a:t>)</a:t>
            </a:r>
          </a:p>
          <a:p>
            <a:pPr lvl="4"/>
            <a:r>
              <a:rPr lang="it-IT" kern="0" dirty="0" smtClean="0"/>
              <a:t>A </a:t>
            </a:r>
            <a:r>
              <a:rPr lang="it-IT" kern="0" dirty="0" err="1" smtClean="0"/>
              <a:t>battery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inserted</a:t>
            </a:r>
            <a:r>
              <a:rPr lang="it-IT" kern="0" dirty="0" smtClean="0"/>
              <a:t> </a:t>
            </a:r>
            <a:r>
              <a:rPr lang="it-IT" kern="0" dirty="0" err="1" smtClean="0"/>
              <a:t>that</a:t>
            </a:r>
            <a:r>
              <a:rPr lang="it-IT" kern="0" dirty="0" smtClean="0"/>
              <a:t> </a:t>
            </a:r>
            <a:r>
              <a:rPr lang="it-IT" kern="0" dirty="0" err="1" smtClean="0"/>
              <a:t>was</a:t>
            </a:r>
            <a:r>
              <a:rPr lang="it-IT" kern="0" dirty="0" smtClean="0"/>
              <a:t> </a:t>
            </a:r>
            <a:r>
              <a:rPr lang="it-IT" kern="0" dirty="0" err="1" smtClean="0"/>
              <a:t>never</a:t>
            </a:r>
            <a:r>
              <a:rPr lang="it-IT" kern="0" dirty="0" smtClean="0"/>
              <a:t> </a:t>
            </a:r>
            <a:r>
              <a:rPr lang="it-IT" kern="0" dirty="0" err="1" smtClean="0"/>
              <a:t>inseted</a:t>
            </a:r>
            <a:r>
              <a:rPr lang="it-IT" kern="0" dirty="0" smtClean="0"/>
              <a:t> </a:t>
            </a:r>
            <a:r>
              <a:rPr lang="it-IT" kern="0" dirty="0" err="1" smtClean="0"/>
              <a:t>before</a:t>
            </a:r>
            <a:endParaRPr lang="it-IT" kern="0" dirty="0" smtClean="0"/>
          </a:p>
          <a:p>
            <a:pPr lvl="4"/>
            <a:r>
              <a:rPr lang="it-IT" kern="0" dirty="0" smtClean="0"/>
              <a:t>A firmware upgrade</a:t>
            </a:r>
          </a:p>
          <a:p>
            <a:pPr lvl="3"/>
            <a:endParaRPr lang="it-IT" kern="0" dirty="0" smtClean="0"/>
          </a:p>
          <a:p>
            <a:pPr marL="573087" lvl="3" indent="0">
              <a:buNone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GB" dirty="0">
                <a:solidFill>
                  <a:srgbClr val="FF0000"/>
                </a:solidFill>
              </a:rPr>
              <a:t>Not calibrating the unit after events as listed above negatively affects the accuracy of the measured points.</a:t>
            </a:r>
            <a:endParaRPr lang="de-CH" dirty="0">
              <a:solidFill>
                <a:srgbClr val="FF0000"/>
              </a:solidFill>
            </a:endParaRPr>
          </a:p>
          <a:p>
            <a:pPr marL="573087" lvl="3" indent="0">
              <a:buNone/>
            </a:pPr>
            <a:endParaRPr lang="it-IT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</p:spTree>
    <p:extLst>
      <p:ext uri="{BB962C8B-B14F-4D97-AF65-F5344CB8AC3E}">
        <p14:creationId xmlns:p14="http://schemas.microsoft.com/office/powerpoint/2010/main" val="36996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Required</a:t>
            </a:r>
            <a:r>
              <a:rPr lang="it-IT" dirty="0" smtClean="0"/>
              <a:t> </a:t>
            </a:r>
            <a:r>
              <a:rPr lang="it-IT" dirty="0" err="1" smtClean="0"/>
              <a:t>Equipment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Zenith35 TAG or Zenith35 Pro TAG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 smtClean="0"/>
              <a:t>Latest</a:t>
            </a:r>
            <a:r>
              <a:rPr lang="it-IT" dirty="0" smtClean="0"/>
              <a:t> onboard firmware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installed</a:t>
            </a:r>
            <a:r>
              <a:rPr lang="it-IT" dirty="0" smtClean="0"/>
              <a:t> </a:t>
            </a:r>
          </a:p>
          <a:p>
            <a:pPr lvl="4"/>
            <a:r>
              <a:rPr lang="it-IT" dirty="0"/>
              <a:t>Zenith35 TAG </a:t>
            </a:r>
            <a:r>
              <a:rPr lang="it-IT" dirty="0" smtClean="0"/>
              <a:t>≥ V 1.25 </a:t>
            </a:r>
          </a:p>
          <a:p>
            <a:pPr lvl="4"/>
            <a:r>
              <a:rPr lang="it-IT" dirty="0" smtClean="0"/>
              <a:t>Zenith35 Pro TAG ≥ V 2.01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Compass</a:t>
            </a:r>
            <a:r>
              <a:rPr lang="it-IT" dirty="0"/>
              <a:t>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Tool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 smtClean="0"/>
              <a:t>Latest</a:t>
            </a:r>
            <a:r>
              <a:rPr lang="it-IT" dirty="0" smtClean="0"/>
              <a:t> Field Software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installed</a:t>
            </a:r>
            <a:r>
              <a:rPr lang="it-IT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 smtClean="0"/>
              <a:t>X-PAD </a:t>
            </a:r>
            <a:r>
              <a:rPr lang="it-IT" dirty="0"/>
              <a:t>≥ </a:t>
            </a:r>
            <a:r>
              <a:rPr lang="it-IT" dirty="0" smtClean="0"/>
              <a:t>V 3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 smtClean="0"/>
              <a:t>GeoMax </a:t>
            </a:r>
            <a:r>
              <a:rPr lang="it-IT" dirty="0"/>
              <a:t>FieldGenius </a:t>
            </a:r>
            <a:r>
              <a:rPr lang="it-IT" dirty="0" smtClean="0"/>
              <a:t>≥ V </a:t>
            </a:r>
            <a:r>
              <a:rPr lang="it-IT" dirty="0" smtClean="0"/>
              <a:t>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Field Controller</a:t>
            </a:r>
            <a:endParaRPr lang="it-I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GNSS Pole</a:t>
            </a:r>
            <a:endParaRPr lang="it-IT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135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Examples</a:t>
            </a:r>
            <a:r>
              <a:rPr lang="it-IT" dirty="0" smtClean="0"/>
              <a:t> and </a:t>
            </a:r>
            <a:r>
              <a:rPr lang="it-IT" dirty="0" err="1" smtClean="0"/>
              <a:t>Recommendations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573087" lvl="3" indent="0">
              <a:buNone/>
            </a:pPr>
            <a:endParaRPr lang="it-IT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6859" y="1239030"/>
            <a:ext cx="8382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</a:rPr>
              <a:t>Bad </a:t>
            </a:r>
            <a:r>
              <a:rPr lang="en-US" sz="1200" b="0" dirty="0">
                <a:solidFill>
                  <a:srgbClr val="FF0000"/>
                </a:solidFill>
              </a:rPr>
              <a:t>m</a:t>
            </a:r>
            <a:r>
              <a:rPr lang="en-US" sz="1200" b="0" dirty="0" smtClean="0">
                <a:solidFill>
                  <a:srgbClr val="FF0000"/>
                </a:solidFill>
              </a:rPr>
              <a:t>easurement conditions </a:t>
            </a:r>
            <a:r>
              <a:rPr lang="en-US" sz="1200" b="0" dirty="0"/>
              <a:t>- Following examples showing locations with high magnetic influence, resulting in a point accuracy about 5-10 times worse as typical. Typical situations are measurement close to cars, lamp poles, and power </a:t>
            </a:r>
            <a:r>
              <a:rPr lang="en-US" sz="1200" b="0" dirty="0" smtClean="0"/>
              <a:t>lines. Errors </a:t>
            </a:r>
            <a:r>
              <a:rPr lang="en-US" sz="1200" b="0" dirty="0"/>
              <a:t>of 30-50 cm appeared during our tests….</a:t>
            </a:r>
            <a:endParaRPr lang="de-CH" sz="1200" b="0" dirty="0"/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630" y="1874411"/>
            <a:ext cx="1772920" cy="319913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811" y="1893461"/>
            <a:ext cx="1779905" cy="321183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59" y="2012699"/>
            <a:ext cx="1308100" cy="2750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0459" y="5217973"/>
            <a:ext cx="686085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ym typeface="Wingdings" panose="05000000000000000000" pitchFamily="2" charset="2"/>
              </a:rPr>
              <a:t> </a:t>
            </a:r>
            <a:r>
              <a:rPr lang="en-US" sz="1200" b="0" dirty="0" smtClean="0"/>
              <a:t>In </a:t>
            </a:r>
            <a:r>
              <a:rPr lang="en-US" sz="1200" b="0" dirty="0"/>
              <a:t>those cases </a:t>
            </a:r>
            <a:r>
              <a:rPr lang="en-US" sz="1200" dirty="0"/>
              <a:t>it is mandatory </a:t>
            </a:r>
            <a:r>
              <a:rPr lang="en-US" sz="1200" b="0" dirty="0"/>
              <a:t>either to switch </a:t>
            </a:r>
            <a:r>
              <a:rPr lang="en-US" sz="1200" b="0" dirty="0" smtClean="0"/>
              <a:t>off </a:t>
            </a:r>
            <a:r>
              <a:rPr lang="en-US" sz="1200" b="0" dirty="0"/>
              <a:t>the </a:t>
            </a:r>
            <a:r>
              <a:rPr lang="en-US" sz="1200" b="0" dirty="0" smtClean="0"/>
              <a:t>Single mode at</a:t>
            </a:r>
            <a:br>
              <a:rPr lang="en-US" sz="1200" b="0" dirty="0" smtClean="0"/>
            </a:br>
            <a:r>
              <a:rPr lang="en-US" sz="1200" b="0" dirty="0" smtClean="0"/>
              <a:t>all </a:t>
            </a:r>
            <a:r>
              <a:rPr lang="en-US" sz="1200" b="0" dirty="0"/>
              <a:t>and measure in conventional way, holding the pole vertical or </a:t>
            </a:r>
            <a:r>
              <a:rPr lang="en-US" sz="1200" b="0" dirty="0" smtClean="0"/>
              <a:t/>
            </a:r>
            <a:br>
              <a:rPr lang="en-US" sz="1200" b="0" dirty="0" smtClean="0"/>
            </a:br>
            <a:r>
              <a:rPr lang="en-US" sz="1200" b="0" dirty="0" smtClean="0"/>
              <a:t>if </a:t>
            </a:r>
            <a:r>
              <a:rPr lang="en-US" sz="1200" b="0" dirty="0"/>
              <a:t>not possible, to use the dual mode to eliminate the magnetic influence.</a:t>
            </a:r>
            <a:endParaRPr lang="de-CH" sz="1200" b="0" dirty="0"/>
          </a:p>
          <a:p>
            <a:endParaRPr lang="de-CH" sz="1200" b="0" dirty="0"/>
          </a:p>
        </p:txBody>
      </p:sp>
    </p:spTree>
    <p:extLst>
      <p:ext uri="{BB962C8B-B14F-4D97-AF65-F5344CB8AC3E}">
        <p14:creationId xmlns:p14="http://schemas.microsoft.com/office/powerpoint/2010/main" val="20992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Examples</a:t>
            </a:r>
            <a:r>
              <a:rPr lang="it-IT" dirty="0"/>
              <a:t> and </a:t>
            </a:r>
            <a:r>
              <a:rPr lang="it-IT" dirty="0" err="1"/>
              <a:t>Recommendations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573087" lvl="3" indent="0">
              <a:buNone/>
            </a:pPr>
            <a:endParaRPr lang="it-IT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90487" y="1130950"/>
            <a:ext cx="8382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FFC000"/>
                </a:solidFill>
              </a:rPr>
              <a:t>Medium </a:t>
            </a:r>
            <a:r>
              <a:rPr lang="en-US" sz="1200" b="0" dirty="0">
                <a:solidFill>
                  <a:srgbClr val="FFC000"/>
                </a:solidFill>
              </a:rPr>
              <a:t>m</a:t>
            </a:r>
            <a:r>
              <a:rPr lang="en-US" sz="1200" b="0" dirty="0" smtClean="0">
                <a:solidFill>
                  <a:srgbClr val="FFC000"/>
                </a:solidFill>
              </a:rPr>
              <a:t>easurement conditions </a:t>
            </a:r>
            <a:r>
              <a:rPr lang="en-US" sz="1200" b="0" dirty="0"/>
              <a:t>- Following examples showing locations with some magnetic influence, resulting in point accuracy worse as </a:t>
            </a:r>
            <a:r>
              <a:rPr lang="en-US" sz="1200" b="0" dirty="0" smtClean="0"/>
              <a:t>typical. Typical </a:t>
            </a:r>
            <a:r>
              <a:rPr lang="en-US" sz="1200" b="0" dirty="0"/>
              <a:t>situations are measurement on car-parking lots, house corners, close to metal fences….</a:t>
            </a:r>
            <a:endParaRPr lang="de-CH" sz="1200" b="0" dirty="0"/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87" y="1865884"/>
            <a:ext cx="1313180" cy="275717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87" y="2057019"/>
            <a:ext cx="921862" cy="256603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174" y="1731406"/>
            <a:ext cx="1319530" cy="269303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87" y="1759981"/>
            <a:ext cx="1313180" cy="27571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6687" y="4943094"/>
            <a:ext cx="718058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ym typeface="Wingdings" panose="05000000000000000000" pitchFamily="2" charset="2"/>
              </a:rPr>
              <a:t> </a:t>
            </a:r>
            <a:r>
              <a:rPr lang="en-US" sz="1200" b="0" dirty="0"/>
              <a:t>In such conditions, it is strongly recommended to perform </a:t>
            </a:r>
            <a:r>
              <a:rPr lang="en-US" sz="1200" b="0" dirty="0" smtClean="0"/>
              <a:t>a control </a:t>
            </a:r>
            <a:r>
              <a:rPr lang="en-US" sz="1200" b="0" dirty="0"/>
              <a:t>measurement to see if the achieved accuracy is </a:t>
            </a:r>
            <a:r>
              <a:rPr lang="en-US" sz="1200" b="0" dirty="0" smtClean="0"/>
              <a:t>sufficient.</a:t>
            </a:r>
            <a:endParaRPr lang="de-CH" sz="1200" b="0" dirty="0"/>
          </a:p>
        </p:txBody>
      </p:sp>
    </p:spTree>
    <p:extLst>
      <p:ext uri="{BB962C8B-B14F-4D97-AF65-F5344CB8AC3E}">
        <p14:creationId xmlns:p14="http://schemas.microsoft.com/office/powerpoint/2010/main" val="24138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Examples</a:t>
            </a:r>
            <a:r>
              <a:rPr lang="it-IT" dirty="0"/>
              <a:t> and </a:t>
            </a:r>
            <a:r>
              <a:rPr lang="it-IT" dirty="0" err="1"/>
              <a:t>Recommendations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573087" lvl="3" indent="0">
              <a:buNone/>
            </a:pPr>
            <a:endParaRPr lang="it-IT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57378" y="1450552"/>
            <a:ext cx="7162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00B050"/>
                </a:solidFill>
              </a:rPr>
              <a:t>Good </a:t>
            </a:r>
            <a:r>
              <a:rPr lang="en-US" sz="1200" b="0" dirty="0">
                <a:solidFill>
                  <a:srgbClr val="00B050"/>
                </a:solidFill>
              </a:rPr>
              <a:t>m</a:t>
            </a:r>
            <a:r>
              <a:rPr lang="en-US" sz="1200" b="0" dirty="0" smtClean="0">
                <a:solidFill>
                  <a:srgbClr val="00B050"/>
                </a:solidFill>
              </a:rPr>
              <a:t>easurement conditions </a:t>
            </a:r>
            <a:r>
              <a:rPr lang="en-US" sz="1200" b="0" dirty="0" smtClean="0"/>
              <a:t>- Following </a:t>
            </a:r>
            <a:r>
              <a:rPr lang="en-US" sz="1200" b="0" dirty="0"/>
              <a:t>examples showing locations with low to none magnetic influence, where you can expect the above listed typical point accuracy. </a:t>
            </a:r>
            <a:endParaRPr lang="de-CH" sz="1200" b="0" dirty="0"/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778" y="2319470"/>
            <a:ext cx="2091055" cy="35274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78" y="2090871"/>
            <a:ext cx="3165810" cy="163448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178" y="3725359"/>
            <a:ext cx="2092325" cy="24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Thanks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ctr"/>
            <a:r>
              <a:rPr lang="it-IT" dirty="0" smtClean="0"/>
              <a:t>Any question?</a:t>
            </a:r>
          </a:p>
          <a:p>
            <a:pPr>
              <a:buFontTx/>
              <a:buChar char="-"/>
            </a:pPr>
            <a:endParaRPr lang="it-IT" b="0" dirty="0" smtClean="0"/>
          </a:p>
          <a:p>
            <a:pPr>
              <a:buFontTx/>
              <a:buChar char="-"/>
            </a:pPr>
            <a:endParaRPr lang="it-IT" b="0" dirty="0"/>
          </a:p>
          <a:p>
            <a:pPr>
              <a:buFontTx/>
              <a:buChar char="-"/>
            </a:pPr>
            <a:endParaRPr lang="it-IT" b="0" dirty="0" smtClean="0"/>
          </a:p>
          <a:p>
            <a:pPr>
              <a:buFontTx/>
              <a:buChar char="-"/>
            </a:pPr>
            <a:endParaRPr lang="it-IT" b="0" dirty="0"/>
          </a:p>
          <a:p>
            <a:pPr>
              <a:buFontTx/>
              <a:buChar char="-"/>
            </a:pPr>
            <a:endParaRPr lang="it-IT" b="0" dirty="0"/>
          </a:p>
          <a:p>
            <a:pPr marL="0" indent="0"/>
            <a:r>
              <a:rPr lang="it-IT" b="0" dirty="0" smtClean="0"/>
              <a:t>For comment/suggestion please send an email to:</a:t>
            </a:r>
          </a:p>
          <a:p>
            <a:pPr marL="0" indent="0"/>
            <a:r>
              <a:rPr lang="it-IT" b="0" dirty="0" smtClean="0"/>
              <a:t>support@geomax-positioning.com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72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smtClean="0"/>
              <a:t>«TAG</a:t>
            </a:r>
            <a:r>
              <a:rPr lang="it-IT" dirty="0" smtClean="0"/>
              <a:t>-Single»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6" y="1219200"/>
            <a:ext cx="7632847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smtClean="0"/>
              <a:t>Zenith35 TAG </a:t>
            </a:r>
            <a:r>
              <a:rPr lang="it-IT" kern="0" dirty="0" err="1" smtClean="0"/>
              <a:t>includes</a:t>
            </a:r>
            <a:r>
              <a:rPr lang="it-IT" kern="0" dirty="0" smtClean="0"/>
              <a:t> tilt </a:t>
            </a:r>
            <a:r>
              <a:rPr lang="it-IT" kern="0" dirty="0" err="1" smtClean="0"/>
              <a:t>sensors</a:t>
            </a:r>
            <a:r>
              <a:rPr lang="it-IT" kern="0" dirty="0" smtClean="0"/>
              <a:t> for pole tilt </a:t>
            </a:r>
            <a:r>
              <a:rPr lang="it-IT" kern="0" dirty="0" err="1" smtClean="0"/>
              <a:t>calculation</a:t>
            </a:r>
            <a:r>
              <a:rPr lang="it-IT" kern="0" dirty="0" smtClean="0"/>
              <a:t> and e-</a:t>
            </a:r>
            <a:r>
              <a:rPr lang="it-IT" kern="0" dirty="0" err="1" smtClean="0"/>
              <a:t>compass</a:t>
            </a:r>
            <a:r>
              <a:rPr lang="it-IT" kern="0" dirty="0" smtClean="0"/>
              <a:t> to </a:t>
            </a:r>
            <a:r>
              <a:rPr lang="it-IT" kern="0" dirty="0" err="1" smtClean="0"/>
              <a:t>detremine</a:t>
            </a:r>
            <a:r>
              <a:rPr lang="it-IT" kern="0" dirty="0" smtClean="0"/>
              <a:t> the </a:t>
            </a:r>
            <a:r>
              <a:rPr lang="it-IT" kern="0" dirty="0" smtClean="0"/>
              <a:t>North </a:t>
            </a:r>
            <a:r>
              <a:rPr lang="it-IT" kern="0" dirty="0" err="1" smtClean="0"/>
              <a:t>direction</a:t>
            </a:r>
            <a:endParaRPr lang="it-IT" kern="0" dirty="0" smtClean="0"/>
          </a:p>
          <a:p>
            <a:pPr lvl="3"/>
            <a:r>
              <a:rPr lang="it-IT" b="1" kern="0" dirty="0" err="1" smtClean="0"/>
              <a:t>All</a:t>
            </a:r>
            <a:r>
              <a:rPr lang="it-IT" kern="0" dirty="0" smtClean="0"/>
              <a:t> </a:t>
            </a:r>
            <a:r>
              <a:rPr lang="it-IT" kern="0" dirty="0" smtClean="0"/>
              <a:t>Zenith35/Pro TAG </a:t>
            </a:r>
            <a:r>
              <a:rPr lang="it-IT" kern="0" dirty="0" err="1" smtClean="0"/>
              <a:t>includes</a:t>
            </a:r>
            <a:r>
              <a:rPr lang="it-IT" kern="0" dirty="0" smtClean="0"/>
              <a:t> tilt </a:t>
            </a:r>
            <a:r>
              <a:rPr lang="it-IT" kern="0" dirty="0" err="1" smtClean="0"/>
              <a:t>sensors</a:t>
            </a:r>
            <a:r>
              <a:rPr lang="it-IT" kern="0" dirty="0" smtClean="0"/>
              <a:t> and </a:t>
            </a:r>
            <a:r>
              <a:rPr lang="it-IT" kern="0" dirty="0" err="1" smtClean="0"/>
              <a:t>compass</a:t>
            </a:r>
            <a:endParaRPr lang="it-IT" kern="0" dirty="0" smtClean="0"/>
          </a:p>
          <a:p>
            <a:pPr marL="573087" lvl="3" indent="0">
              <a:buNone/>
            </a:pPr>
            <a:endParaRPr lang="it-IT" kern="0" dirty="0" smtClean="0"/>
          </a:p>
          <a:p>
            <a:pPr lvl="3"/>
            <a:r>
              <a:rPr lang="it-IT" kern="0" dirty="0" err="1" smtClean="0"/>
              <a:t>Until</a:t>
            </a:r>
            <a:r>
              <a:rPr lang="it-IT" kern="0" dirty="0" smtClean="0"/>
              <a:t> </a:t>
            </a:r>
            <a:r>
              <a:rPr lang="it-IT" kern="0" dirty="0" err="1" smtClean="0"/>
              <a:t>now</a:t>
            </a:r>
            <a:r>
              <a:rPr lang="it-IT" kern="0" dirty="0" smtClean="0"/>
              <a:t> Zenith35 TAG </a:t>
            </a:r>
            <a:r>
              <a:rPr lang="it-IT" kern="0" dirty="0" err="1" smtClean="0"/>
              <a:t>was</a:t>
            </a:r>
            <a:r>
              <a:rPr lang="it-IT" kern="0" dirty="0" smtClean="0"/>
              <a:t> </a:t>
            </a:r>
            <a:r>
              <a:rPr lang="it-IT" kern="0" dirty="0" err="1" smtClean="0"/>
              <a:t>available</a:t>
            </a:r>
            <a:r>
              <a:rPr lang="it-IT" kern="0" dirty="0" smtClean="0"/>
              <a:t> </a:t>
            </a:r>
            <a:r>
              <a:rPr lang="it-IT" kern="0" dirty="0" err="1" smtClean="0"/>
              <a:t>only</a:t>
            </a:r>
            <a:r>
              <a:rPr lang="it-IT" kern="0" dirty="0" smtClean="0"/>
              <a:t> with </a:t>
            </a:r>
            <a:r>
              <a:rPr lang="it-IT" kern="0" dirty="0" smtClean="0"/>
              <a:t>«TAG-Dual mode»</a:t>
            </a:r>
            <a:endParaRPr lang="it-IT" kern="0" dirty="0" smtClean="0"/>
          </a:p>
          <a:p>
            <a:pPr lvl="3"/>
            <a:endParaRPr lang="it-IT" kern="0" dirty="0"/>
          </a:p>
          <a:p>
            <a:pPr lvl="3"/>
            <a:r>
              <a:rPr lang="it-IT" kern="0" dirty="0" err="1" smtClean="0"/>
              <a:t>Hidden</a:t>
            </a:r>
            <a:r>
              <a:rPr lang="it-IT" kern="0" dirty="0" smtClean="0"/>
              <a:t> </a:t>
            </a:r>
            <a:r>
              <a:rPr lang="it-IT" kern="0" dirty="0" err="1" smtClean="0"/>
              <a:t>points</a:t>
            </a:r>
            <a:r>
              <a:rPr lang="it-IT" kern="0" dirty="0" smtClean="0"/>
              <a:t> </a:t>
            </a:r>
            <a:r>
              <a:rPr lang="it-IT" kern="0" dirty="0" err="1" smtClean="0"/>
              <a:t>was</a:t>
            </a:r>
            <a:r>
              <a:rPr lang="it-IT" kern="0" dirty="0" smtClean="0"/>
              <a:t> </a:t>
            </a:r>
            <a:r>
              <a:rPr lang="it-IT" kern="0" dirty="0" err="1" smtClean="0"/>
              <a:t>measured</a:t>
            </a:r>
            <a:r>
              <a:rPr lang="it-IT" kern="0" dirty="0" smtClean="0"/>
              <a:t> with </a:t>
            </a:r>
            <a:r>
              <a:rPr lang="it-IT" kern="0" dirty="0" err="1" smtClean="0"/>
              <a:t>two</a:t>
            </a:r>
            <a:r>
              <a:rPr lang="it-IT" kern="0" dirty="0" smtClean="0"/>
              <a:t> </a:t>
            </a:r>
            <a:r>
              <a:rPr lang="it-IT" kern="0" dirty="0" err="1" smtClean="0"/>
              <a:t>measures</a:t>
            </a:r>
            <a:r>
              <a:rPr lang="it-IT" kern="0" dirty="0" smtClean="0"/>
              <a:t> with pole </a:t>
            </a:r>
            <a:r>
              <a:rPr lang="it-IT" kern="0" dirty="0" err="1" smtClean="0"/>
              <a:t>was</a:t>
            </a:r>
            <a:r>
              <a:rPr lang="it-IT" kern="0" dirty="0" smtClean="0"/>
              <a:t> </a:t>
            </a:r>
            <a:r>
              <a:rPr lang="it-IT" kern="0" dirty="0" err="1" smtClean="0"/>
              <a:t>tilted</a:t>
            </a: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4520858" y="3162318"/>
            <a:ext cx="294865" cy="51154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icture 2" descr="I:\Release\Geo\GeoMax\02 - GNSS\Zenith35\Promotion\Image Library\Low Res\Tilt&amp;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371" y="4365104"/>
            <a:ext cx="4293838" cy="21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b="1" kern="0" dirty="0" smtClean="0"/>
              <a:t>The last firmware </a:t>
            </a:r>
            <a:r>
              <a:rPr lang="it-IT" b="1" kern="0" dirty="0" err="1" smtClean="0"/>
              <a:t>enables</a:t>
            </a:r>
            <a:r>
              <a:rPr lang="it-IT" b="1" kern="0" dirty="0" smtClean="0"/>
              <a:t> the </a:t>
            </a:r>
            <a:r>
              <a:rPr lang="it-IT" b="1" kern="0" dirty="0" err="1" smtClean="0"/>
              <a:t>electronic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compass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installed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within</a:t>
            </a:r>
            <a:r>
              <a:rPr lang="it-IT" b="1" kern="0" dirty="0" smtClean="0"/>
              <a:t> the </a:t>
            </a:r>
            <a:r>
              <a:rPr lang="it-IT" b="1" kern="0" dirty="0" smtClean="0"/>
              <a:t>Zenith35/ Pro TAG</a:t>
            </a:r>
            <a:endParaRPr lang="it-IT" b="1" kern="0" dirty="0" smtClean="0"/>
          </a:p>
          <a:p>
            <a:pPr lvl="3"/>
            <a:r>
              <a:rPr lang="it-IT" kern="0" dirty="0" smtClean="0"/>
              <a:t>The </a:t>
            </a:r>
            <a:r>
              <a:rPr lang="it-IT" kern="0" dirty="0" smtClean="0"/>
              <a:t>new firmware </a:t>
            </a:r>
            <a:r>
              <a:rPr lang="it-IT" kern="0" dirty="0" err="1" smtClean="0"/>
              <a:t>enables</a:t>
            </a:r>
            <a:r>
              <a:rPr lang="it-IT" kern="0" dirty="0" smtClean="0"/>
              <a:t> the e-</a:t>
            </a:r>
            <a:r>
              <a:rPr lang="it-IT" kern="0" dirty="0" err="1" smtClean="0"/>
              <a:t>compass</a:t>
            </a:r>
            <a:r>
              <a:rPr lang="it-IT" kern="0" dirty="0" smtClean="0"/>
              <a:t> to estimate the North </a:t>
            </a:r>
            <a:r>
              <a:rPr lang="it-IT" kern="0" dirty="0" err="1" smtClean="0"/>
              <a:t>direction</a:t>
            </a:r>
            <a:endParaRPr lang="it-IT" kern="0" dirty="0" smtClean="0"/>
          </a:p>
          <a:p>
            <a:pPr lvl="3"/>
            <a:endParaRPr lang="it-IT" kern="0" dirty="0"/>
          </a:p>
          <a:p>
            <a:pPr marL="573087" lvl="3" indent="0">
              <a:buNone/>
            </a:pPr>
            <a:endParaRPr lang="it-IT" kern="0" dirty="0" smtClean="0"/>
          </a:p>
          <a:p>
            <a:pPr lvl="3"/>
            <a:r>
              <a:rPr lang="it-IT" b="1" kern="0" dirty="0" err="1" smtClean="0"/>
              <a:t>This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allows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you</a:t>
            </a:r>
            <a:r>
              <a:rPr lang="it-IT" b="1" kern="0" dirty="0" smtClean="0"/>
              <a:t> to </a:t>
            </a:r>
            <a:r>
              <a:rPr lang="it-IT" b="1" kern="0" dirty="0" err="1" smtClean="0"/>
              <a:t>measure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points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without</a:t>
            </a:r>
            <a:r>
              <a:rPr lang="it-IT" b="1" kern="0" dirty="0" smtClean="0"/>
              <a:t> holding the pole </a:t>
            </a:r>
            <a:r>
              <a:rPr lang="it-IT" b="1" kern="0" dirty="0" err="1" smtClean="0"/>
              <a:t>levelled</a:t>
            </a:r>
            <a:r>
              <a:rPr lang="it-IT" b="1" kern="0" dirty="0" smtClean="0"/>
              <a:t> and </a:t>
            </a:r>
            <a:r>
              <a:rPr lang="it-IT" b="1" kern="0" dirty="0" err="1" smtClean="0"/>
              <a:t>vertical</a:t>
            </a:r>
            <a:endParaRPr lang="it-IT" b="1" kern="0" dirty="0" smtClean="0"/>
          </a:p>
          <a:p>
            <a:pPr lvl="3"/>
            <a:r>
              <a:rPr lang="it-IT" b="1" kern="0" dirty="0" err="1" smtClean="0"/>
              <a:t>Only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one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measure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is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needed</a:t>
            </a:r>
            <a:r>
              <a:rPr lang="it-IT" b="1" kern="0" dirty="0" smtClean="0"/>
              <a:t> to record </a:t>
            </a:r>
            <a:r>
              <a:rPr lang="it-IT" b="1" kern="0" dirty="0" err="1" smtClean="0"/>
              <a:t>points</a:t>
            </a:r>
            <a:r>
              <a:rPr lang="it-IT" b="1" kern="0" dirty="0" smtClean="0"/>
              <a:t> with the pole </a:t>
            </a:r>
            <a:r>
              <a:rPr lang="it-IT" b="1" kern="0" dirty="0" err="1" smtClean="0"/>
              <a:t>tilted</a:t>
            </a: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sp>
        <p:nvSpPr>
          <p:cNvPr id="5" name="Right Arrow 4"/>
          <p:cNvSpPr/>
          <p:nvPr/>
        </p:nvSpPr>
        <p:spPr bwMode="auto">
          <a:xfrm rot="5400000">
            <a:off x="4176285" y="2600579"/>
            <a:ext cx="294865" cy="51154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8663" y="533400"/>
            <a:ext cx="7358062" cy="533400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smtClean="0"/>
              <a:t>«TAG</a:t>
            </a:r>
            <a:r>
              <a:rPr lang="it-IT" dirty="0" smtClean="0"/>
              <a:t>-Single»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58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smtClean="0"/>
              <a:t>1 </a:t>
            </a:r>
            <a:r>
              <a:rPr lang="it-IT" kern="0" dirty="0" err="1" smtClean="0"/>
              <a:t>point</a:t>
            </a:r>
            <a:r>
              <a:rPr lang="it-IT" kern="0" dirty="0" smtClean="0"/>
              <a:t> </a:t>
            </a:r>
            <a:r>
              <a:rPr lang="it-IT" kern="0" dirty="0" err="1" smtClean="0"/>
              <a:t>measurements</a:t>
            </a:r>
            <a:r>
              <a:rPr lang="it-IT" kern="0" dirty="0" smtClean="0"/>
              <a:t> </a:t>
            </a:r>
            <a:r>
              <a:rPr lang="it-IT" kern="0" dirty="0" smtClean="0">
                <a:sym typeface="Wingdings" panose="05000000000000000000" pitchFamily="2" charset="2"/>
              </a:rPr>
              <a:t> to </a:t>
            </a:r>
            <a:r>
              <a:rPr lang="it-IT" kern="0" dirty="0" err="1" smtClean="0">
                <a:sym typeface="Wingdings" panose="05000000000000000000" pitchFamily="2" charset="2"/>
              </a:rPr>
              <a:t>increase</a:t>
            </a:r>
            <a:r>
              <a:rPr lang="it-IT" kern="0" dirty="0" smtClean="0">
                <a:sym typeface="Wingdings" panose="05000000000000000000" pitchFamily="2" charset="2"/>
              </a:rPr>
              <a:t> </a:t>
            </a:r>
            <a:r>
              <a:rPr lang="it-IT" kern="0" dirty="0" err="1" smtClean="0"/>
              <a:t>efficiency</a:t>
            </a:r>
            <a:endParaRPr lang="it-IT" kern="0" dirty="0" smtClean="0"/>
          </a:p>
          <a:p>
            <a:pPr lvl="3"/>
            <a:r>
              <a:rPr lang="it-IT" kern="0" dirty="0" err="1" smtClean="0"/>
              <a:t>Suitable</a:t>
            </a:r>
            <a:r>
              <a:rPr lang="it-IT" kern="0" dirty="0" smtClean="0"/>
              <a:t> </a:t>
            </a:r>
            <a:r>
              <a:rPr lang="it-IT" kern="0" dirty="0" smtClean="0"/>
              <a:t>for </a:t>
            </a:r>
            <a:r>
              <a:rPr lang="it-IT" kern="0" dirty="0" err="1" smtClean="0"/>
              <a:t>survey</a:t>
            </a:r>
            <a:r>
              <a:rPr lang="it-IT" kern="0" dirty="0" smtClean="0"/>
              <a:t> and </a:t>
            </a:r>
            <a:r>
              <a:rPr lang="it-IT" kern="0" dirty="0" err="1" smtClean="0"/>
              <a:t>stakeout</a:t>
            </a:r>
            <a:r>
              <a:rPr lang="it-IT" kern="0" dirty="0" smtClean="0"/>
              <a:t> </a:t>
            </a:r>
            <a:r>
              <a:rPr lang="it-IT" kern="0" dirty="0" err="1" smtClean="0"/>
              <a:t>operations</a:t>
            </a:r>
            <a:r>
              <a:rPr lang="it-IT" kern="0" dirty="0" smtClean="0"/>
              <a:t>!</a:t>
            </a:r>
          </a:p>
          <a:p>
            <a:pPr lvl="3"/>
            <a:r>
              <a:rPr lang="it-IT" kern="0" dirty="0" smtClean="0"/>
              <a:t>Tilt </a:t>
            </a:r>
            <a:r>
              <a:rPr lang="it-IT" kern="0" dirty="0" err="1" smtClean="0"/>
              <a:t>range</a:t>
            </a:r>
            <a:r>
              <a:rPr lang="it-IT" kern="0" dirty="0" smtClean="0"/>
              <a:t>: 15°</a:t>
            </a:r>
          </a:p>
          <a:p>
            <a:pPr marL="573087" lvl="3" indent="0">
              <a:buNone/>
            </a:pPr>
            <a:r>
              <a:rPr lang="it-IT" kern="0" dirty="0" smtClean="0"/>
              <a:t>	</a:t>
            </a:r>
            <a:r>
              <a:rPr lang="it-IT" kern="0" dirty="0" smtClean="0">
                <a:sym typeface="Wingdings" panose="05000000000000000000" pitchFamily="2" charset="2"/>
              </a:rPr>
              <a:t> </a:t>
            </a:r>
            <a:r>
              <a:rPr lang="it-IT" kern="0" dirty="0" err="1" smtClean="0">
                <a:sym typeface="Wingdings" panose="05000000000000000000" pitchFamily="2" charset="2"/>
              </a:rPr>
              <a:t>equals</a:t>
            </a:r>
            <a:r>
              <a:rPr lang="it-IT" kern="0" dirty="0" smtClean="0">
                <a:sym typeface="Wingdings" panose="05000000000000000000" pitchFamily="2" charset="2"/>
              </a:rPr>
              <a:t> to </a:t>
            </a:r>
            <a:r>
              <a:rPr lang="it-IT" kern="0" dirty="0" smtClean="0"/>
              <a:t>52cm </a:t>
            </a:r>
            <a:r>
              <a:rPr lang="it-IT" kern="0" dirty="0" err="1" smtClean="0"/>
              <a:t>deflection</a:t>
            </a:r>
            <a:r>
              <a:rPr lang="it-IT" kern="0" dirty="0" smtClean="0"/>
              <a:t> @2m pole </a:t>
            </a:r>
            <a:r>
              <a:rPr lang="it-IT" kern="0" dirty="0" err="1" smtClean="0"/>
              <a:t>height</a:t>
            </a:r>
            <a:endParaRPr lang="it-IT" kern="0" dirty="0" smtClean="0"/>
          </a:p>
          <a:p>
            <a:pPr marL="573087" lvl="3" indent="0">
              <a:buNone/>
            </a:pPr>
            <a:endParaRPr lang="it-IT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12593"/>
            <a:ext cx="1503172" cy="320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AHERSRVFIS04\AHERPROJSuE$\THEO\GeoMax\02 - GNSS\Projects\Zenith35 Pro\Promotion\Image Library\Product Images\Low Res\Zenith35_204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9108" y="2963226"/>
            <a:ext cx="2599614" cy="28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AHERSRVFIS04\AHERPROJSuE$\THEO\GeoMax\02 - GNSS\Projects\Zenith35 Pro\Promotion\Image Library\Product Images\Low Res\Zenith35_2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4548" y="2963225"/>
            <a:ext cx="2510504" cy="28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8663" y="533400"/>
            <a:ext cx="7358062" cy="533400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smtClean="0"/>
              <a:t>«TAG</a:t>
            </a:r>
            <a:r>
              <a:rPr lang="it-IT" dirty="0" smtClean="0"/>
              <a:t>-Single»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5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smtClean="0"/>
              <a:t>The </a:t>
            </a:r>
            <a:r>
              <a:rPr lang="it-IT" b="1" kern="0" dirty="0" smtClean="0"/>
              <a:t>Tilt Sensor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used</a:t>
            </a:r>
            <a:r>
              <a:rPr lang="it-IT" kern="0" dirty="0" smtClean="0"/>
              <a:t> to </a:t>
            </a:r>
            <a:r>
              <a:rPr lang="it-IT" kern="0" dirty="0" err="1" smtClean="0"/>
              <a:t>determine</a:t>
            </a:r>
            <a:r>
              <a:rPr lang="it-IT" kern="0" dirty="0" smtClean="0"/>
              <a:t> the </a:t>
            </a:r>
            <a:r>
              <a:rPr lang="it-IT" kern="0" dirty="0" err="1" smtClean="0"/>
              <a:t>degree</a:t>
            </a:r>
            <a:r>
              <a:rPr lang="it-IT" kern="0" dirty="0" smtClean="0"/>
              <a:t> of </a:t>
            </a:r>
            <a:r>
              <a:rPr lang="it-IT" kern="0" dirty="0" err="1" smtClean="0"/>
              <a:t>inclination</a:t>
            </a:r>
            <a:r>
              <a:rPr lang="it-IT" kern="0" dirty="0" smtClean="0"/>
              <a:t>. </a:t>
            </a:r>
            <a:r>
              <a:rPr lang="it-IT" kern="0" dirty="0" err="1" smtClean="0"/>
              <a:t>This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measured</a:t>
            </a:r>
            <a:r>
              <a:rPr lang="it-IT" kern="0" dirty="0" smtClean="0"/>
              <a:t> with </a:t>
            </a:r>
            <a:r>
              <a:rPr lang="it-IT" kern="0" dirty="0" err="1" smtClean="0"/>
              <a:t>accelerometers</a:t>
            </a:r>
            <a:endParaRPr lang="it-IT" kern="0" dirty="0" smtClean="0"/>
          </a:p>
          <a:p>
            <a:pPr lvl="3"/>
            <a:r>
              <a:rPr lang="it-IT" kern="0" dirty="0" smtClean="0"/>
              <a:t>The </a:t>
            </a:r>
            <a:r>
              <a:rPr lang="it-IT" b="1" kern="0" dirty="0" err="1" smtClean="0"/>
              <a:t>Compass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used</a:t>
            </a:r>
            <a:r>
              <a:rPr lang="it-IT" kern="0" dirty="0" smtClean="0"/>
              <a:t> to </a:t>
            </a:r>
            <a:r>
              <a:rPr lang="it-IT" kern="0" dirty="0" err="1" smtClean="0"/>
              <a:t>determine</a:t>
            </a:r>
            <a:r>
              <a:rPr lang="it-IT" kern="0" dirty="0" smtClean="0"/>
              <a:t> the </a:t>
            </a:r>
            <a:r>
              <a:rPr lang="it-IT" kern="0" dirty="0" err="1" smtClean="0"/>
              <a:t>direction</a:t>
            </a:r>
            <a:r>
              <a:rPr lang="it-IT" kern="0" dirty="0" smtClean="0"/>
              <a:t> of tilt. </a:t>
            </a:r>
            <a:r>
              <a:rPr lang="it-IT" kern="0" dirty="0" err="1" smtClean="0"/>
              <a:t>This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measured</a:t>
            </a:r>
            <a:r>
              <a:rPr lang="it-IT" kern="0" dirty="0" smtClean="0"/>
              <a:t> by </a:t>
            </a:r>
            <a:r>
              <a:rPr lang="it-IT" kern="0" dirty="0" err="1" smtClean="0"/>
              <a:t>magnetometers</a:t>
            </a:r>
            <a:endParaRPr lang="it-IT" kern="0" dirty="0" smtClean="0"/>
          </a:p>
          <a:p>
            <a:pPr lvl="3"/>
            <a:endParaRPr lang="it-IT" kern="0" dirty="0"/>
          </a:p>
          <a:p>
            <a:pPr marL="573087" lvl="3" indent="0">
              <a:buNone/>
            </a:pPr>
            <a:r>
              <a:rPr lang="de-CH" dirty="0">
                <a:sym typeface="Wingdings" panose="05000000000000000000" pitchFamily="2" charset="2"/>
              </a:rPr>
              <a:t> </a:t>
            </a:r>
            <a:r>
              <a:rPr lang="de-CH" dirty="0" err="1">
                <a:solidFill>
                  <a:srgbClr val="FF0000"/>
                </a:solidFill>
              </a:rPr>
              <a:t>Since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the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compass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principle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is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based</a:t>
            </a:r>
            <a:r>
              <a:rPr lang="de-CH" dirty="0">
                <a:solidFill>
                  <a:srgbClr val="FF0000"/>
                </a:solidFill>
              </a:rPr>
              <a:t> on </a:t>
            </a:r>
            <a:r>
              <a:rPr lang="de-CH" dirty="0" err="1">
                <a:solidFill>
                  <a:srgbClr val="FF0000"/>
                </a:solidFill>
              </a:rPr>
              <a:t>the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earth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magnetic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field</a:t>
            </a:r>
            <a:r>
              <a:rPr lang="de-CH" dirty="0">
                <a:solidFill>
                  <a:srgbClr val="FF0000"/>
                </a:solidFill>
              </a:rPr>
              <a:t>, </a:t>
            </a:r>
            <a:r>
              <a:rPr lang="de-CH" dirty="0" err="1">
                <a:solidFill>
                  <a:srgbClr val="FF0000"/>
                </a:solidFill>
              </a:rPr>
              <a:t>measuring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with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the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compass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close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to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metal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objects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with</a:t>
            </a:r>
            <a:r>
              <a:rPr lang="de-CH" dirty="0">
                <a:solidFill>
                  <a:srgbClr val="FF0000"/>
                </a:solidFill>
              </a:rPr>
              <a:t> an </a:t>
            </a:r>
            <a:r>
              <a:rPr lang="de-CH" dirty="0" err="1">
                <a:solidFill>
                  <a:srgbClr val="FF0000"/>
                </a:solidFill>
              </a:rPr>
              <a:t>own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magnetic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field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or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objects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generating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magnetic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fields</a:t>
            </a:r>
            <a:r>
              <a:rPr lang="de-CH" dirty="0">
                <a:solidFill>
                  <a:srgbClr val="FF0000"/>
                </a:solidFill>
              </a:rPr>
              <a:t> such </a:t>
            </a:r>
            <a:r>
              <a:rPr lang="de-CH" dirty="0" err="1">
                <a:solidFill>
                  <a:srgbClr val="FF0000"/>
                </a:solidFill>
              </a:rPr>
              <a:t>as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generators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is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error-prone</a:t>
            </a:r>
            <a:r>
              <a:rPr lang="de-CH" dirty="0" smtClean="0">
                <a:solidFill>
                  <a:srgbClr val="FF0000"/>
                </a:solidFill>
              </a:rPr>
              <a:t>.</a:t>
            </a: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203917"/>
            <a:ext cx="3528392" cy="23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8663" y="533400"/>
            <a:ext cx="7358062" cy="533400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smtClean="0"/>
              <a:t>«TAG</a:t>
            </a:r>
            <a:r>
              <a:rPr lang="it-IT" dirty="0" smtClean="0"/>
              <a:t>-Single»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66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Accuracy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573087" lvl="3" indent="0">
              <a:buNone/>
            </a:pPr>
            <a:endParaRPr lang="it-IT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82234"/>
              </p:ext>
            </p:extLst>
          </p:nvPr>
        </p:nvGraphicFramePr>
        <p:xfrm>
          <a:off x="1403648" y="2132856"/>
          <a:ext cx="5181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/>
                <a:gridCol w="166624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2D- Position**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1D-Position</a:t>
                      </a:r>
                      <a:r>
                        <a:rPr lang="de-CH" baseline="0" dirty="0" smtClean="0"/>
                        <a:t> (Height)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5°</a:t>
                      </a:r>
                      <a:r>
                        <a:rPr lang="de-CH" baseline="0" dirty="0" smtClean="0"/>
                        <a:t>-</a:t>
                      </a:r>
                      <a:r>
                        <a:rPr lang="de-CH" baseline="0" dirty="0" err="1" smtClean="0"/>
                        <a:t>Tilt</a:t>
                      </a:r>
                      <a:endParaRPr lang="de-CH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~ ±1 cm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~ ±1 cm</a:t>
                      </a:r>
                      <a:endParaRPr lang="de-C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10°-</a:t>
                      </a:r>
                      <a:r>
                        <a:rPr lang="de-CH" dirty="0" err="1" smtClean="0"/>
                        <a:t>Tilt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~ ±2 cm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~ ±1.2 cm</a:t>
                      </a:r>
                      <a:endParaRPr lang="de-C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15°-</a:t>
                      </a:r>
                      <a:r>
                        <a:rPr lang="de-CH" dirty="0" err="1" smtClean="0"/>
                        <a:t>Tilt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~</a:t>
                      </a:r>
                      <a:r>
                        <a:rPr lang="de-CH" baseline="0" dirty="0" smtClean="0"/>
                        <a:t> </a:t>
                      </a:r>
                      <a:r>
                        <a:rPr lang="en-GB" dirty="0" smtClean="0"/>
                        <a:t>±3 cm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~</a:t>
                      </a:r>
                      <a:r>
                        <a:rPr lang="de-CH" baseline="0" dirty="0" smtClean="0"/>
                        <a:t> </a:t>
                      </a:r>
                      <a:r>
                        <a:rPr lang="en-GB" dirty="0" smtClean="0"/>
                        <a:t>±1.5 cm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99792" y="1628800"/>
            <a:ext cx="2167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GB" sz="1600" dirty="0">
                <a:solidFill>
                  <a:schemeClr val="accent2"/>
                </a:solidFill>
              </a:rPr>
              <a:t>Accuracy (typical)*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502" y="4221088"/>
            <a:ext cx="7475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/>
              <a:t>* </a:t>
            </a:r>
            <a:r>
              <a:rPr lang="en-GB" sz="1200" dirty="0"/>
              <a:t>The following values represent an average achieved during tests under normal to favourable conditions.</a:t>
            </a:r>
          </a:p>
          <a:p>
            <a:r>
              <a:rPr lang="en-GB" sz="1200" dirty="0"/>
              <a:t>** Please note that these error needs to be applied on top of the standard GNSS accuracy.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9414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Compass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5577" y="1219200"/>
            <a:ext cx="733114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6000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88925" indent="-287338" algn="l" rtl="0" eaLnBrk="1" fontAlgn="base" hangingPunct="1">
              <a:spcBef>
                <a:spcPct val="2000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 sz="2000" b="1">
                <a:solidFill>
                  <a:srgbClr val="000000"/>
                </a:solidFill>
                <a:latin typeface="+mn-lt"/>
              </a:defRPr>
            </a:lvl2pPr>
            <a:lvl3pPr marL="571500" indent="-28098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3pPr>
            <a:lvl4pPr marL="857250" indent="-284163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11461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16033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0605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25177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2974975" indent="-287338" algn="l" rtl="0" eaLnBrk="1" fontAlgn="base" hangingPunct="1">
              <a:spcBef>
                <a:spcPct val="0"/>
              </a:spcBef>
              <a:spcAft>
                <a:spcPct val="60000"/>
              </a:spcAft>
              <a:buClr>
                <a:srgbClr val="E67015"/>
              </a:buClr>
              <a:buSzPct val="100000"/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3"/>
            <a:r>
              <a:rPr lang="it-IT" kern="0" dirty="0" err="1" smtClean="0"/>
              <a:t>Before</a:t>
            </a:r>
            <a:r>
              <a:rPr lang="it-IT" kern="0" dirty="0" smtClean="0"/>
              <a:t> </a:t>
            </a:r>
            <a:r>
              <a:rPr lang="it-IT" kern="0" dirty="0" err="1" smtClean="0"/>
              <a:t>starting</a:t>
            </a:r>
            <a:r>
              <a:rPr lang="it-IT" kern="0" dirty="0" smtClean="0"/>
              <a:t> to use the </a:t>
            </a:r>
            <a:r>
              <a:rPr lang="it-IT" kern="0" dirty="0" err="1" smtClean="0"/>
              <a:t>compass</a:t>
            </a:r>
            <a:r>
              <a:rPr lang="it-IT" kern="0" dirty="0" smtClean="0"/>
              <a:t> </a:t>
            </a:r>
            <a:r>
              <a:rPr lang="it-IT" kern="0" dirty="0" err="1" smtClean="0"/>
              <a:t>it</a:t>
            </a:r>
            <a:r>
              <a:rPr lang="it-IT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needed</a:t>
            </a:r>
            <a:r>
              <a:rPr lang="it-IT" kern="0" dirty="0" smtClean="0"/>
              <a:t> to </a:t>
            </a:r>
            <a:r>
              <a:rPr lang="it-IT" b="1" kern="0" dirty="0" err="1" smtClean="0"/>
              <a:t>perform</a:t>
            </a:r>
            <a:r>
              <a:rPr lang="it-IT" b="1" kern="0" dirty="0" smtClean="0"/>
              <a:t> a </a:t>
            </a:r>
            <a:r>
              <a:rPr lang="it-IT" b="1" kern="0" dirty="0" err="1" smtClean="0"/>
              <a:t>calibration</a:t>
            </a:r>
            <a:r>
              <a:rPr lang="it-IT" b="1" kern="0" dirty="0" smtClean="0"/>
              <a:t> routine</a:t>
            </a:r>
          </a:p>
          <a:p>
            <a:pPr lvl="3"/>
            <a:r>
              <a:rPr lang="it-IT" kern="0" dirty="0" smtClean="0"/>
              <a:t>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  <a:r>
              <a:rPr lang="it-IT" kern="0" dirty="0" err="1" smtClean="0"/>
              <a:t>rountine</a:t>
            </a:r>
            <a:r>
              <a:rPr lang="it-IT" kern="0" dirty="0" smtClean="0"/>
              <a:t> </a:t>
            </a:r>
            <a:r>
              <a:rPr lang="it-IT" kern="0" dirty="0" err="1" smtClean="0"/>
              <a:t>has</a:t>
            </a:r>
            <a:r>
              <a:rPr lang="it-IT" kern="0" dirty="0" smtClean="0"/>
              <a:t> 3 </a:t>
            </a:r>
            <a:r>
              <a:rPr lang="it-IT" kern="0" dirty="0" err="1" smtClean="0"/>
              <a:t>main</a:t>
            </a:r>
            <a:r>
              <a:rPr lang="it-IT" kern="0" dirty="0" smtClean="0"/>
              <a:t> </a:t>
            </a:r>
            <a:r>
              <a:rPr lang="it-IT" kern="0" dirty="0" err="1" smtClean="0"/>
              <a:t>steps</a:t>
            </a:r>
            <a:r>
              <a:rPr lang="it-IT" kern="0" dirty="0" smtClean="0"/>
              <a:t>:</a:t>
            </a:r>
          </a:p>
          <a:p>
            <a:pPr lvl="4"/>
            <a:r>
              <a:rPr lang="it-IT" kern="0" dirty="0" smtClean="0"/>
              <a:t>Calibrate the e-</a:t>
            </a:r>
            <a:r>
              <a:rPr lang="it-IT" kern="0" dirty="0" err="1" smtClean="0"/>
              <a:t>bubble</a:t>
            </a:r>
            <a:endParaRPr lang="it-IT" kern="0" dirty="0" smtClean="0"/>
          </a:p>
          <a:p>
            <a:pPr lvl="4"/>
            <a:r>
              <a:rPr lang="it-IT" kern="0" dirty="0" smtClean="0"/>
              <a:t>Scanning </a:t>
            </a:r>
            <a:r>
              <a:rPr lang="it-IT" kern="0" dirty="0" err="1" smtClean="0"/>
              <a:t>modelling</a:t>
            </a:r>
            <a:r>
              <a:rPr lang="it-IT" kern="0" dirty="0" smtClean="0"/>
              <a:t> the </a:t>
            </a:r>
            <a:r>
              <a:rPr lang="it-IT" kern="0" dirty="0" err="1" smtClean="0"/>
              <a:t>local</a:t>
            </a:r>
            <a:r>
              <a:rPr lang="it-IT" kern="0" dirty="0" smtClean="0"/>
              <a:t> </a:t>
            </a:r>
            <a:r>
              <a:rPr lang="it-IT" kern="0" dirty="0" err="1" smtClean="0"/>
              <a:t>magnetic</a:t>
            </a:r>
            <a:r>
              <a:rPr lang="it-IT" kern="0" dirty="0" smtClean="0"/>
              <a:t> </a:t>
            </a:r>
            <a:r>
              <a:rPr lang="it-IT" kern="0" dirty="0" err="1" smtClean="0"/>
              <a:t>field</a:t>
            </a:r>
            <a:endParaRPr lang="it-IT" kern="0" dirty="0" smtClean="0"/>
          </a:p>
          <a:p>
            <a:pPr lvl="4"/>
            <a:r>
              <a:rPr lang="it-IT" kern="0" dirty="0" err="1" smtClean="0"/>
              <a:t>Controlling</a:t>
            </a:r>
            <a:r>
              <a:rPr lang="it-IT" kern="0" dirty="0" smtClean="0"/>
              <a:t> </a:t>
            </a:r>
            <a:r>
              <a:rPr lang="it-IT" kern="0" dirty="0" err="1" smtClean="0"/>
              <a:t>if</a:t>
            </a:r>
            <a:r>
              <a:rPr lang="it-IT" kern="0" dirty="0" smtClean="0"/>
              <a:t> the </a:t>
            </a:r>
            <a:r>
              <a:rPr lang="it-IT" kern="0" dirty="0" err="1" smtClean="0"/>
              <a:t>calculated</a:t>
            </a:r>
            <a:r>
              <a:rPr lang="it-IT" kern="0" dirty="0" smtClean="0"/>
              <a:t> model </a:t>
            </a:r>
            <a:r>
              <a:rPr lang="it-IT" kern="0" dirty="0" err="1" smtClean="0"/>
              <a:t>fist</a:t>
            </a:r>
            <a:endParaRPr lang="it-IT" kern="0" dirty="0" smtClean="0"/>
          </a:p>
          <a:p>
            <a:pPr lvl="3"/>
            <a:endParaRPr lang="it-IT" kern="0" dirty="0" smtClean="0"/>
          </a:p>
          <a:p>
            <a:pPr lvl="3"/>
            <a:r>
              <a:rPr lang="it-IT" kern="0" dirty="0" smtClean="0"/>
              <a:t>A </a:t>
            </a:r>
            <a:r>
              <a:rPr lang="it-IT" b="1" kern="0" dirty="0" err="1" smtClean="0"/>
              <a:t>calibration</a:t>
            </a:r>
            <a:r>
              <a:rPr lang="it-IT" b="1" kern="0" dirty="0" smtClean="0"/>
              <a:t> </a:t>
            </a:r>
            <a:r>
              <a:rPr lang="it-IT" b="1" kern="0" dirty="0" err="1" smtClean="0"/>
              <a:t>tool</a:t>
            </a:r>
            <a:r>
              <a:rPr lang="it-IT" b="1" kern="0" dirty="0" smtClean="0"/>
              <a:t> </a:t>
            </a:r>
            <a:r>
              <a:rPr lang="it-IT" kern="0" dirty="0" err="1" smtClean="0"/>
              <a:t>is</a:t>
            </a:r>
            <a:r>
              <a:rPr lang="it-IT" kern="0" dirty="0" smtClean="0"/>
              <a:t> </a:t>
            </a:r>
            <a:r>
              <a:rPr lang="it-IT" kern="0" dirty="0" err="1" smtClean="0"/>
              <a:t>needed</a:t>
            </a:r>
            <a:r>
              <a:rPr lang="it-IT" kern="0" dirty="0" smtClean="0"/>
              <a:t> to </a:t>
            </a:r>
            <a:r>
              <a:rPr lang="it-IT" kern="0" dirty="0" err="1" smtClean="0"/>
              <a:t>perform</a:t>
            </a:r>
            <a:r>
              <a:rPr lang="it-IT" kern="0" dirty="0" smtClean="0"/>
              <a:t> the </a:t>
            </a:r>
            <a:r>
              <a:rPr lang="it-IT" kern="0" dirty="0" err="1" smtClean="0"/>
              <a:t>calibration</a:t>
            </a:r>
            <a:r>
              <a:rPr lang="it-IT" kern="0" dirty="0" smtClean="0"/>
              <a:t> </a:t>
            </a:r>
          </a:p>
          <a:p>
            <a:pPr lvl="4"/>
            <a:r>
              <a:rPr lang="it-IT" kern="0" dirty="0" err="1" smtClean="0"/>
              <a:t>Included</a:t>
            </a:r>
            <a:r>
              <a:rPr lang="it-IT" kern="0" dirty="0" smtClean="0"/>
              <a:t> in new </a:t>
            </a:r>
            <a:r>
              <a:rPr lang="it-IT" kern="0" dirty="0" smtClean="0"/>
              <a:t>Zenith35 Pro TAG </a:t>
            </a:r>
            <a:r>
              <a:rPr lang="it-IT" kern="0" dirty="0" err="1" smtClean="0"/>
              <a:t>packages</a:t>
            </a:r>
            <a:r>
              <a:rPr lang="it-IT" kern="0" dirty="0" smtClean="0"/>
              <a:t> or </a:t>
            </a:r>
            <a:r>
              <a:rPr lang="it-IT" kern="0" dirty="0" err="1" smtClean="0"/>
              <a:t>as</a:t>
            </a:r>
            <a:r>
              <a:rPr lang="it-IT" kern="0" dirty="0" smtClean="0"/>
              <a:t> an </a:t>
            </a:r>
            <a:r>
              <a:rPr lang="it-IT" kern="0" dirty="0" smtClean="0"/>
              <a:t>optional </a:t>
            </a:r>
            <a:r>
              <a:rPr lang="it-IT" kern="0" dirty="0" err="1" smtClean="0"/>
              <a:t>accessory</a:t>
            </a:r>
            <a:r>
              <a:rPr lang="it-IT" kern="0" dirty="0" smtClean="0"/>
              <a:t> </a:t>
            </a:r>
            <a:r>
              <a:rPr lang="it-IT" kern="0" dirty="0" smtClean="0"/>
              <a:t>for </a:t>
            </a:r>
            <a:r>
              <a:rPr lang="it-IT" kern="0" dirty="0" smtClean="0"/>
              <a:t>Zenith35 TAG</a:t>
            </a:r>
            <a:endParaRPr lang="it-IT" kern="0" dirty="0" smtClean="0"/>
          </a:p>
          <a:p>
            <a:pPr marL="290512" lvl="2" indent="0"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marL="290512" lvl="2" indent="0">
              <a:buFont typeface="Wingdings" pitchFamily="2" charset="2"/>
              <a:buNone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it-IT" kern="0" dirty="0" smtClean="0"/>
          </a:p>
        </p:txBody>
      </p:sp>
      <p:pic>
        <p:nvPicPr>
          <p:cNvPr id="5" name="Picture 2" descr="\\AHERSRVFIS04\AHERPROJSuE$\THEO\GeoMax\02 - GNSS\Projects\Zenith35 Pro\Promotion\Image Library\Accessory Images\832481_ZVC6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35896" y="486422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ax">
  <a:themeElements>
    <a:clrScheme name="Standarddesign 10">
      <a:dk1>
        <a:srgbClr val="000000"/>
      </a:dk1>
      <a:lt1>
        <a:srgbClr val="FFFFFF"/>
      </a:lt1>
      <a:dk2>
        <a:srgbClr val="E67015"/>
      </a:dk2>
      <a:lt2>
        <a:srgbClr val="A7A7A7"/>
      </a:lt2>
      <a:accent1>
        <a:srgbClr val="AFA280"/>
      </a:accent1>
      <a:accent2>
        <a:srgbClr val="FF9900"/>
      </a:accent2>
      <a:accent3>
        <a:srgbClr val="FFFFFF"/>
      </a:accent3>
      <a:accent4>
        <a:srgbClr val="000000"/>
      </a:accent4>
      <a:accent5>
        <a:srgbClr val="D4CEC0"/>
      </a:accent5>
      <a:accent6>
        <a:srgbClr val="E78A00"/>
      </a:accent6>
      <a:hlink>
        <a:srgbClr val="595959"/>
      </a:hlink>
      <a:folHlink>
        <a:srgbClr val="CC33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46800" rIns="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6000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46800" rIns="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6000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595959"/>
        </a:dk1>
        <a:lt1>
          <a:srgbClr val="FFFFFF"/>
        </a:lt1>
        <a:dk2>
          <a:srgbClr val="ED4119"/>
        </a:dk2>
        <a:lt2>
          <a:srgbClr val="5E574E"/>
        </a:lt2>
        <a:accent1>
          <a:srgbClr val="2A80B6"/>
        </a:accent1>
        <a:accent2>
          <a:srgbClr val="4F4B1F"/>
        </a:accent2>
        <a:accent3>
          <a:srgbClr val="FFFFFF"/>
        </a:accent3>
        <a:accent4>
          <a:srgbClr val="4B4B4B"/>
        </a:accent4>
        <a:accent5>
          <a:srgbClr val="ACC0D7"/>
        </a:accent5>
        <a:accent6>
          <a:srgbClr val="47431B"/>
        </a:accent6>
        <a:hlink>
          <a:srgbClr val="65979F"/>
        </a:hlink>
        <a:folHlink>
          <a:srgbClr val="BFA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EE0033"/>
        </a:dk2>
        <a:lt2>
          <a:srgbClr val="808080"/>
        </a:lt2>
        <a:accent1>
          <a:srgbClr val="BFA075"/>
        </a:accent1>
        <a:accent2>
          <a:srgbClr val="2A80B6"/>
        </a:accent2>
        <a:accent3>
          <a:srgbClr val="FFFFFF"/>
        </a:accent3>
        <a:accent4>
          <a:srgbClr val="000000"/>
        </a:accent4>
        <a:accent5>
          <a:srgbClr val="DCCDBD"/>
        </a:accent5>
        <a:accent6>
          <a:srgbClr val="2573A5"/>
        </a:accent6>
        <a:hlink>
          <a:srgbClr val="4F4B1F"/>
        </a:hlink>
        <a:folHlink>
          <a:srgbClr val="6597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E67015"/>
        </a:dk2>
        <a:lt2>
          <a:srgbClr val="A7A7A7"/>
        </a:lt2>
        <a:accent1>
          <a:srgbClr val="AFA2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4CEC0"/>
        </a:accent5>
        <a:accent6>
          <a:srgbClr val="E78A00"/>
        </a:accent6>
        <a:hlink>
          <a:srgbClr val="59595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Geomax</Template>
  <TotalTime>0</TotalTime>
  <Words>1202</Words>
  <Application>Microsoft Office PowerPoint</Application>
  <PresentationFormat>On-screen Show (4:3)</PresentationFormat>
  <Paragraphs>586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Geomax</vt:lpstr>
      <vt:lpstr>Zenith35/ Pro  «TAG SINGLE MODE»</vt:lpstr>
      <vt:lpstr>Contents</vt:lpstr>
      <vt:lpstr>Required Equipment</vt:lpstr>
      <vt:lpstr>What is the «TAG-Single»</vt:lpstr>
      <vt:lpstr>What is the «TAG-Single»</vt:lpstr>
      <vt:lpstr>What is the «TAG-Single»</vt:lpstr>
      <vt:lpstr>What is the «TAG-Single»</vt:lpstr>
      <vt:lpstr>Accuracy</vt:lpstr>
      <vt:lpstr>Compass calibration</vt:lpstr>
      <vt:lpstr>Compass calibration – Local conditions</vt:lpstr>
      <vt:lpstr>Compass calibration – X-PAD</vt:lpstr>
      <vt:lpstr>Compass calibration – FieldGenius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Compass calibration</vt:lpstr>
      <vt:lpstr>When re-calibrate?</vt:lpstr>
      <vt:lpstr>Examples and Recommendations</vt:lpstr>
      <vt:lpstr>Examples and Recommendations</vt:lpstr>
      <vt:lpstr>Examples and Recommendations</vt:lpstr>
      <vt:lpstr>Thanks for your attention</vt:lpstr>
    </vt:vector>
  </TitlesOfParts>
  <Company>Leica Geosystems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steps with Zenith10/20</dc:title>
  <dc:creator>Alberto Caligaris</dc:creator>
  <cp:lastModifiedBy>Christian Schaefer</cp:lastModifiedBy>
  <cp:revision>207</cp:revision>
  <dcterms:created xsi:type="dcterms:W3CDTF">2014-05-15T14:31:01Z</dcterms:created>
  <dcterms:modified xsi:type="dcterms:W3CDTF">2017-01-12T14:27:17Z</dcterms:modified>
</cp:coreProperties>
</file>